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7" r:id="rId20"/>
    <p:sldId id="268" r:id="rId21"/>
    <p:sldId id="269" r:id="rId22"/>
    <p:sldId id="270" r:id="rId23"/>
    <p:sldId id="271" r:id="rId2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karsha pazare" userId="a70c0c53b7fe67e3" providerId="LiveId" clId="{03BCBD31-804C-41C2-9622-5585DEEB5CE0}"/>
    <pc:docChg chg="custSel addSld modSld">
      <pc:chgData name="utkarsha pazare" userId="a70c0c53b7fe67e3" providerId="LiveId" clId="{03BCBD31-804C-41C2-9622-5585DEEB5CE0}" dt="2025-06-21T11:25:14.075" v="44" actId="1076"/>
      <pc:docMkLst>
        <pc:docMk/>
      </pc:docMkLst>
      <pc:sldChg chg="addSp delSp modSp new mod">
        <pc:chgData name="utkarsha pazare" userId="a70c0c53b7fe67e3" providerId="LiveId" clId="{03BCBD31-804C-41C2-9622-5585DEEB5CE0}" dt="2025-06-21T11:20:19.017" v="8" actId="1076"/>
        <pc:sldMkLst>
          <pc:docMk/>
          <pc:sldMk cId="205345441" sldId="274"/>
        </pc:sldMkLst>
        <pc:spChg chg="del">
          <ac:chgData name="utkarsha pazare" userId="a70c0c53b7fe67e3" providerId="LiveId" clId="{03BCBD31-804C-41C2-9622-5585DEEB5CE0}" dt="2025-06-21T11:20:11.757" v="7" actId="21"/>
          <ac:spMkLst>
            <pc:docMk/>
            <pc:sldMk cId="205345441" sldId="274"/>
            <ac:spMk id="2" creationId="{139DB7B0-28B3-50CA-BA9D-7308073A2D30}"/>
          </ac:spMkLst>
        </pc:spChg>
        <pc:picChg chg="add mod">
          <ac:chgData name="utkarsha pazare" userId="a70c0c53b7fe67e3" providerId="LiveId" clId="{03BCBD31-804C-41C2-9622-5585DEEB5CE0}" dt="2025-06-21T11:20:19.017" v="8" actId="1076"/>
          <ac:picMkLst>
            <pc:docMk/>
            <pc:sldMk cId="205345441" sldId="274"/>
            <ac:picMk id="5" creationId="{AF719468-8F4C-AC80-AAB4-69A1CF289A6E}"/>
          </ac:picMkLst>
        </pc:picChg>
      </pc:sldChg>
      <pc:sldChg chg="addSp delSp modSp new mod">
        <pc:chgData name="utkarsha pazare" userId="a70c0c53b7fe67e3" providerId="LiveId" clId="{03BCBD31-804C-41C2-9622-5585DEEB5CE0}" dt="2025-06-21T11:21:10.926" v="14" actId="14100"/>
        <pc:sldMkLst>
          <pc:docMk/>
          <pc:sldMk cId="4201702845" sldId="275"/>
        </pc:sldMkLst>
        <pc:spChg chg="del">
          <ac:chgData name="utkarsha pazare" userId="a70c0c53b7fe67e3" providerId="LiveId" clId="{03BCBD31-804C-41C2-9622-5585DEEB5CE0}" dt="2025-06-21T11:20:36.617" v="10" actId="21"/>
          <ac:spMkLst>
            <pc:docMk/>
            <pc:sldMk cId="4201702845" sldId="275"/>
            <ac:spMk id="2" creationId="{A24E1060-29A3-65E5-2773-B1D77E1E67A8}"/>
          </ac:spMkLst>
        </pc:spChg>
        <pc:picChg chg="add mod">
          <ac:chgData name="utkarsha pazare" userId="a70c0c53b7fe67e3" providerId="LiveId" clId="{03BCBD31-804C-41C2-9622-5585DEEB5CE0}" dt="2025-06-21T11:21:10.926" v="14" actId="14100"/>
          <ac:picMkLst>
            <pc:docMk/>
            <pc:sldMk cId="4201702845" sldId="275"/>
            <ac:picMk id="5" creationId="{AC897218-BD42-1FA0-36C5-D0A98AD1A30B}"/>
          </ac:picMkLst>
        </pc:picChg>
      </pc:sldChg>
      <pc:sldChg chg="addSp delSp modSp new mod">
        <pc:chgData name="utkarsha pazare" userId="a70c0c53b7fe67e3" providerId="LiveId" clId="{03BCBD31-804C-41C2-9622-5585DEEB5CE0}" dt="2025-06-21T11:21:57.781" v="19" actId="14100"/>
        <pc:sldMkLst>
          <pc:docMk/>
          <pc:sldMk cId="2867997451" sldId="276"/>
        </pc:sldMkLst>
        <pc:spChg chg="del">
          <ac:chgData name="utkarsha pazare" userId="a70c0c53b7fe67e3" providerId="LiveId" clId="{03BCBD31-804C-41C2-9622-5585DEEB5CE0}" dt="2025-06-21T11:21:33.838" v="16" actId="21"/>
          <ac:spMkLst>
            <pc:docMk/>
            <pc:sldMk cId="2867997451" sldId="276"/>
            <ac:spMk id="2" creationId="{7C64D858-F4BC-2150-31CF-58BE36B54686}"/>
          </ac:spMkLst>
        </pc:spChg>
        <pc:picChg chg="add mod">
          <ac:chgData name="utkarsha pazare" userId="a70c0c53b7fe67e3" providerId="LiveId" clId="{03BCBD31-804C-41C2-9622-5585DEEB5CE0}" dt="2025-06-21T11:21:57.781" v="19" actId="14100"/>
          <ac:picMkLst>
            <pc:docMk/>
            <pc:sldMk cId="2867997451" sldId="276"/>
            <ac:picMk id="5" creationId="{978F4C03-45A6-BEA2-0ECB-06DE2E358FA9}"/>
          </ac:picMkLst>
        </pc:picChg>
      </pc:sldChg>
      <pc:sldChg chg="addSp delSp modSp new mod">
        <pc:chgData name="utkarsha pazare" userId="a70c0c53b7fe67e3" providerId="LiveId" clId="{03BCBD31-804C-41C2-9622-5585DEEB5CE0}" dt="2025-06-21T11:23:23.851" v="28" actId="14100"/>
        <pc:sldMkLst>
          <pc:docMk/>
          <pc:sldMk cId="959222356" sldId="277"/>
        </pc:sldMkLst>
        <pc:spChg chg="del">
          <ac:chgData name="utkarsha pazare" userId="a70c0c53b7fe67e3" providerId="LiveId" clId="{03BCBD31-804C-41C2-9622-5585DEEB5CE0}" dt="2025-06-21T11:23:05.165" v="24" actId="21"/>
          <ac:spMkLst>
            <pc:docMk/>
            <pc:sldMk cId="959222356" sldId="277"/>
            <ac:spMk id="2" creationId="{EA46D8D8-1FC1-C80E-9265-1CFD3D3D28A2}"/>
          </ac:spMkLst>
        </pc:spChg>
        <pc:picChg chg="add del mod">
          <ac:chgData name="utkarsha pazare" userId="a70c0c53b7fe67e3" providerId="LiveId" clId="{03BCBD31-804C-41C2-9622-5585DEEB5CE0}" dt="2025-06-21T11:22:44.584" v="22" actId="21"/>
          <ac:picMkLst>
            <pc:docMk/>
            <pc:sldMk cId="959222356" sldId="277"/>
            <ac:picMk id="5" creationId="{7B2657A8-109A-3AD1-7957-EE64017B53B7}"/>
          </ac:picMkLst>
        </pc:picChg>
        <pc:picChg chg="add mod">
          <ac:chgData name="utkarsha pazare" userId="a70c0c53b7fe67e3" providerId="LiveId" clId="{03BCBD31-804C-41C2-9622-5585DEEB5CE0}" dt="2025-06-21T11:23:23.851" v="28" actId="14100"/>
          <ac:picMkLst>
            <pc:docMk/>
            <pc:sldMk cId="959222356" sldId="277"/>
            <ac:picMk id="7" creationId="{EE24C4E7-1FD3-4611-A008-8CA6F0596CF2}"/>
          </ac:picMkLst>
        </pc:picChg>
      </pc:sldChg>
      <pc:sldChg chg="addSp delSp modSp new mod">
        <pc:chgData name="utkarsha pazare" userId="a70c0c53b7fe67e3" providerId="LiveId" clId="{03BCBD31-804C-41C2-9622-5585DEEB5CE0}" dt="2025-06-21T11:24:16.332" v="36" actId="1076"/>
        <pc:sldMkLst>
          <pc:docMk/>
          <pc:sldMk cId="613812124" sldId="278"/>
        </pc:sldMkLst>
        <pc:spChg chg="del">
          <ac:chgData name="utkarsha pazare" userId="a70c0c53b7fe67e3" providerId="LiveId" clId="{03BCBD31-804C-41C2-9622-5585DEEB5CE0}" dt="2025-06-21T11:23:33.030" v="30" actId="21"/>
          <ac:spMkLst>
            <pc:docMk/>
            <pc:sldMk cId="613812124" sldId="278"/>
            <ac:spMk id="2" creationId="{D6CE4274-EB57-F1DA-C565-B13F4AF8B778}"/>
          </ac:spMkLst>
        </pc:spChg>
        <pc:picChg chg="add mod">
          <ac:chgData name="utkarsha pazare" userId="a70c0c53b7fe67e3" providerId="LiveId" clId="{03BCBD31-804C-41C2-9622-5585DEEB5CE0}" dt="2025-06-21T11:24:16.332" v="36" actId="1076"/>
          <ac:picMkLst>
            <pc:docMk/>
            <pc:sldMk cId="613812124" sldId="278"/>
            <ac:picMk id="5" creationId="{7111DE71-C65F-CDD5-DA14-693DC56FB643}"/>
          </ac:picMkLst>
        </pc:picChg>
      </pc:sldChg>
      <pc:sldChg chg="addSp delSp modSp new mod">
        <pc:chgData name="utkarsha pazare" userId="a70c0c53b7fe67e3" providerId="LiveId" clId="{03BCBD31-804C-41C2-9622-5585DEEB5CE0}" dt="2025-06-21T11:25:14.075" v="44" actId="1076"/>
        <pc:sldMkLst>
          <pc:docMk/>
          <pc:sldMk cId="1550316918" sldId="279"/>
        </pc:sldMkLst>
        <pc:spChg chg="del">
          <ac:chgData name="utkarsha pazare" userId="a70c0c53b7fe67e3" providerId="LiveId" clId="{03BCBD31-804C-41C2-9622-5585DEEB5CE0}" dt="2025-06-21T11:24:35.596" v="38" actId="21"/>
          <ac:spMkLst>
            <pc:docMk/>
            <pc:sldMk cId="1550316918" sldId="279"/>
            <ac:spMk id="2" creationId="{05768134-5B8E-7198-035C-684B11290A4A}"/>
          </ac:spMkLst>
        </pc:spChg>
        <pc:picChg chg="add mod">
          <ac:chgData name="utkarsha pazare" userId="a70c0c53b7fe67e3" providerId="LiveId" clId="{03BCBD31-804C-41C2-9622-5585DEEB5CE0}" dt="2025-06-21T11:25:14.075" v="44" actId="1076"/>
          <ac:picMkLst>
            <pc:docMk/>
            <pc:sldMk cId="1550316918" sldId="279"/>
            <ac:picMk id="5" creationId="{703653E3-6D11-B5B1-5D06-5168DA387A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9534" y="4026547"/>
            <a:ext cx="6725920" cy="1878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80724" y="-54800"/>
            <a:ext cx="13035532" cy="2378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0282" y="2370902"/>
            <a:ext cx="14964062" cy="66319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52400" y="2324100"/>
            <a:ext cx="8815530" cy="188449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6700" spc="-545" dirty="0">
                <a:latin typeface="Georgia"/>
                <a:cs typeface="Georgia"/>
              </a:rPr>
              <a:t>HR</a:t>
            </a:r>
            <a:r>
              <a:rPr sz="6700" spc="-495" dirty="0">
                <a:latin typeface="Georgia"/>
                <a:cs typeface="Georgia"/>
              </a:rPr>
              <a:t> </a:t>
            </a:r>
            <a:r>
              <a:rPr lang="en-US" sz="6700" spc="-495" dirty="0">
                <a:latin typeface="Georgia"/>
                <a:cs typeface="Georgia"/>
              </a:rPr>
              <a:t> </a:t>
            </a:r>
            <a:r>
              <a:rPr sz="6700" spc="-90" dirty="0">
                <a:latin typeface="Georgia"/>
                <a:cs typeface="Georgia"/>
              </a:rPr>
              <a:t>ANALYTICS</a:t>
            </a:r>
            <a:endParaRPr sz="6700" dirty="0">
              <a:latin typeface="Georgia"/>
              <a:cs typeface="Georgia"/>
            </a:endParaRPr>
          </a:p>
          <a:p>
            <a:pPr marL="95250">
              <a:lnSpc>
                <a:spcPct val="100000"/>
              </a:lnSpc>
              <a:spcBef>
                <a:spcPts val="590"/>
              </a:spcBef>
            </a:pPr>
            <a:r>
              <a:rPr sz="4200" b="0" spc="-140" dirty="0">
                <a:latin typeface="Georgia"/>
                <a:cs typeface="Georgia"/>
              </a:rPr>
              <a:t>Employee</a:t>
            </a:r>
            <a:r>
              <a:rPr sz="4200" b="0" spc="-235" dirty="0">
                <a:latin typeface="Georgia"/>
                <a:cs typeface="Georgia"/>
              </a:rPr>
              <a:t> </a:t>
            </a:r>
            <a:r>
              <a:rPr sz="4200" b="0" spc="-10" dirty="0">
                <a:latin typeface="Georgia"/>
                <a:cs typeface="Georgia"/>
              </a:rPr>
              <a:t>Retention</a:t>
            </a:r>
            <a:endParaRPr sz="4200" b="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" y="4991100"/>
            <a:ext cx="6023792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-130" dirty="0">
                <a:solidFill>
                  <a:srgbClr val="FFFFFF"/>
                </a:solidFill>
                <a:latin typeface="Georgia"/>
                <a:cs typeface="Georgia"/>
              </a:rPr>
              <a:t>Presented</a:t>
            </a:r>
            <a:r>
              <a:rPr sz="4100" b="1" spc="-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100" b="1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4100" b="1" spc="-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100" b="1" spc="-140" dirty="0">
                <a:solidFill>
                  <a:srgbClr val="FFFFFF"/>
                </a:solidFill>
                <a:latin typeface="Georgia"/>
                <a:cs typeface="Georgia"/>
              </a:rPr>
              <a:t>Group</a:t>
            </a:r>
            <a:r>
              <a:rPr sz="4100" b="1" spc="-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100" b="1" spc="-100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4100" b="1" spc="-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US" sz="4100" b="1" spc="-41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41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C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9290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46" y="3428881"/>
              <a:ext cx="5029199" cy="2743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6550" y="-54800"/>
            <a:ext cx="17299616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5300" spc="210" dirty="0"/>
              <a:t>KPI</a:t>
            </a:r>
            <a:r>
              <a:rPr sz="5300" spc="125" dirty="0"/>
              <a:t> </a:t>
            </a:r>
            <a:r>
              <a:rPr lang="en-US" sz="5300" dirty="0"/>
              <a:t>-</a:t>
            </a:r>
            <a:r>
              <a:rPr sz="5300" spc="125" dirty="0"/>
              <a:t> </a:t>
            </a:r>
            <a:r>
              <a:rPr sz="5300" spc="-50" dirty="0"/>
              <a:t>5</a:t>
            </a:r>
            <a:br>
              <a:rPr lang="en-US" sz="5300" spc="-50" dirty="0"/>
            </a:br>
            <a:r>
              <a:rPr lang="en-US" sz="5400" b="1" spc="190" dirty="0">
                <a:solidFill>
                  <a:srgbClr val="FFFFFF"/>
                </a:solidFill>
                <a:latin typeface="Cambria"/>
                <a:cs typeface="Cambria"/>
              </a:rPr>
              <a:t>Job </a:t>
            </a:r>
            <a:r>
              <a:rPr lang="en-US" sz="5400" b="1" spc="200" dirty="0">
                <a:solidFill>
                  <a:srgbClr val="FFFFFF"/>
                </a:solidFill>
                <a:latin typeface="Cambria"/>
                <a:cs typeface="Cambria"/>
              </a:rPr>
              <a:t>Role</a:t>
            </a:r>
            <a:r>
              <a:rPr lang="en-US" sz="540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10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lang="en-US" sz="540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95" dirty="0">
                <a:solidFill>
                  <a:srgbClr val="FFFFFF"/>
                </a:solidFill>
                <a:latin typeface="Cambria"/>
                <a:cs typeface="Cambria"/>
              </a:rPr>
              <a:t>Work</a:t>
            </a:r>
            <a:r>
              <a:rPr lang="en-US" sz="5400" b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305" dirty="0">
                <a:solidFill>
                  <a:srgbClr val="FFFFFF"/>
                </a:solidFill>
                <a:latin typeface="Cambria"/>
                <a:cs typeface="Cambria"/>
              </a:rPr>
              <a:t>Life</a:t>
            </a:r>
            <a:r>
              <a:rPr lang="en-US" sz="540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25" dirty="0">
                <a:solidFill>
                  <a:srgbClr val="FFFFFF"/>
                </a:solidFill>
                <a:latin typeface="Cambria"/>
                <a:cs typeface="Cambria"/>
              </a:rPr>
              <a:t>Balance</a:t>
            </a:r>
            <a:r>
              <a:rPr lang="en-US" sz="540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9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lang="en-US" sz="5400" b="1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175" dirty="0">
                <a:solidFill>
                  <a:srgbClr val="FFFFFF"/>
                </a:solidFill>
                <a:latin typeface="Cambria"/>
                <a:cs typeface="Cambria"/>
              </a:rPr>
              <a:t>Total </a:t>
            </a:r>
            <a:r>
              <a:rPr lang="en-US" sz="5400" b="1" spc="220" dirty="0">
                <a:solidFill>
                  <a:srgbClr val="FFFFFF"/>
                </a:solidFill>
                <a:latin typeface="Cambria"/>
                <a:cs typeface="Cambria"/>
              </a:rPr>
              <a:t>Employees</a:t>
            </a:r>
            <a:br>
              <a:rPr lang="en-US" sz="5400" dirty="0">
                <a:latin typeface="Cambria"/>
                <a:cs typeface="Cambria"/>
              </a:rPr>
            </a:br>
            <a:r>
              <a:rPr lang="en-US" sz="5300" spc="-50" dirty="0"/>
              <a:t> </a:t>
            </a:r>
            <a:endParaRPr sz="5300" dirty="0"/>
          </a:p>
        </p:txBody>
      </p:sp>
      <p:sp>
        <p:nvSpPr>
          <p:cNvPr id="13" name="object 13"/>
          <p:cNvSpPr txBox="1"/>
          <p:nvPr/>
        </p:nvSpPr>
        <p:spPr>
          <a:xfrm>
            <a:off x="386549" y="2450226"/>
            <a:ext cx="9441661" cy="7509748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90"/>
              </a:spcBef>
            </a:pPr>
            <a:r>
              <a:rPr sz="4150" b="1" spc="170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4150" b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50" b="1" spc="27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150" b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50" b="1" spc="155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150" b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50" b="1" spc="-25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r>
              <a:rPr lang="en-US" sz="4150" b="1" spc="-25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lang="en-US" sz="3450" b="1" spc="-25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584200" indent="-571500">
              <a:lnSpc>
                <a:spcPct val="100000"/>
              </a:lnSpc>
              <a:spcBef>
                <a:spcPts val="4790"/>
              </a:spcBef>
              <a:buFont typeface="Arial" panose="020B0604020202020204" pitchFamily="34" charset="0"/>
              <a:buChar char="•"/>
            </a:pPr>
            <a:r>
              <a:rPr lang="en-US" sz="4000" b="1" spc="-25" dirty="0">
                <a:solidFill>
                  <a:srgbClr val="FFFFFF"/>
                </a:solidFill>
                <a:latin typeface="Cambria"/>
                <a:cs typeface="Cambria"/>
              </a:rPr>
              <a:t>The pie chart shows that Sales Representatives, Healthcare Representatives, and Research Scientists are the top three roles in terms of headcount. Despite varying nature of roles, the work-life balance metric seems evenly distributed, suggesting no particular role is significantly outperforming others in terms of balance.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28DC9F-1ACF-493B-B958-BF7BC035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088" y="3773950"/>
            <a:ext cx="7759077" cy="48623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16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32705"/>
            <a:ext cx="166116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204" dirty="0"/>
              <a:t>KPI</a:t>
            </a:r>
            <a:r>
              <a:rPr spc="130" dirty="0"/>
              <a:t> </a:t>
            </a:r>
            <a:r>
              <a:rPr lang="en-US" dirty="0"/>
              <a:t>–</a:t>
            </a:r>
            <a:r>
              <a:rPr lang="en-US" spc="-50" dirty="0"/>
              <a:t>3 </a:t>
            </a:r>
            <a:br>
              <a:rPr lang="en-US" spc="-50" dirty="0"/>
            </a:br>
            <a:r>
              <a:rPr lang="en-US" sz="5400" b="1" spc="229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lang="en-US" sz="5400" b="1" spc="204" dirty="0">
                <a:solidFill>
                  <a:srgbClr val="FFFFFF"/>
                </a:solidFill>
                <a:latin typeface="Cambria"/>
                <a:cs typeface="Cambria"/>
              </a:rPr>
              <a:t> Rate </a:t>
            </a:r>
            <a:r>
              <a:rPr lang="en-US" sz="5400" b="1" spc="215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lang="en-US" sz="5400" b="1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65" dirty="0">
                <a:solidFill>
                  <a:srgbClr val="FFFFFF"/>
                </a:solidFill>
                <a:latin typeface="Cambria"/>
                <a:cs typeface="Cambria"/>
              </a:rPr>
              <a:t>Year Since Last Promotion</a:t>
            </a:r>
            <a:br>
              <a:rPr lang="en-US" sz="5400" dirty="0">
                <a:latin typeface="Cambria"/>
                <a:cs typeface="Cambria"/>
              </a:rPr>
            </a:b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381000" y="3552081"/>
            <a:ext cx="9035332" cy="52027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0"/>
              </a:spcBef>
            </a:pPr>
            <a:r>
              <a:rPr sz="4100" b="1" spc="16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100" b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100" b="1" spc="130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4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lang="en-US" sz="4100" b="1" spc="4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584200" indent="-5715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mbria"/>
                <a:cs typeface="Cambria"/>
              </a:rPr>
              <a:t>This bar chart compares the attrition count against the number of years since an employee's last promotion. A key observation is that a high number of employees who haven't been promoted recently also contribute to a significant portion of the attrition count.</a:t>
            </a:r>
            <a:endParaRPr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8489-F6D4-413E-A62A-4F7BBC04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876800"/>
            <a:ext cx="685871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8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16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800" y="153983"/>
            <a:ext cx="99060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pc="204" dirty="0"/>
              <a:t>SQL</a:t>
            </a:r>
            <a:br>
              <a:rPr lang="en-US" sz="5400" dirty="0">
                <a:latin typeface="Cambria"/>
                <a:cs typeface="Cambria"/>
              </a:rPr>
            </a:b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370839" y="1333500"/>
            <a:ext cx="17526000" cy="86421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0"/>
              </a:spcBef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Structured Query Language (SQL) played a foundational role in preparing the HR dataset for analysis. It was used to 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extract, clean, and transform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 raw employee data stored in relational databases. Key operations included:</a:t>
            </a:r>
          </a:p>
          <a:p>
            <a:pPr marL="469900" indent="-4572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200" b="1" spc="40" dirty="0">
                <a:solidFill>
                  <a:schemeClr val="bg1"/>
                </a:solidFill>
                <a:latin typeface="+mn-lt"/>
                <a:cs typeface="Cambria"/>
              </a:rPr>
              <a:t>Data Cleaning: Filtering out nulls, duplicates, and inconsistent job or department entries.</a:t>
            </a:r>
          </a:p>
          <a:p>
            <a:pPr marL="469900" indent="-4572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200" b="1" spc="40" dirty="0">
                <a:solidFill>
                  <a:schemeClr val="bg1"/>
                </a:solidFill>
                <a:latin typeface="+mn-lt"/>
                <a:cs typeface="Cambria"/>
              </a:rPr>
              <a:t>Aggregation &amp; Calculations: Calculating department-wise attrition rates, average tenure, hourly compensation, and identifying last promotion years using GROUP BY, AVG(), DATEDIFF(), and CASE statements.</a:t>
            </a:r>
          </a:p>
          <a:p>
            <a:pPr marL="469900" indent="-4572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200" b="1" spc="40" dirty="0">
                <a:solidFill>
                  <a:schemeClr val="bg1"/>
                </a:solidFill>
                <a:latin typeface="+mn-lt"/>
                <a:cs typeface="Cambria"/>
              </a:rPr>
              <a:t>Segmentation: Creating income buckets, tenure brackets, and gender/job role filters using CASE and WHERE clauses for dashboard interactivity.</a:t>
            </a:r>
          </a:p>
          <a:p>
            <a:pPr marL="469900" indent="-4572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200" b="1" spc="40" dirty="0">
                <a:solidFill>
                  <a:schemeClr val="bg1"/>
                </a:solidFill>
                <a:latin typeface="+mn-lt"/>
                <a:cs typeface="Cambria"/>
              </a:rPr>
              <a:t>SQL ensured that only high-quality, structured data was passed into Power BI, enabling accurate visualizations and insights. It formed the backbone of our data pipeline, allowing for scalable and repeatable analytics.</a:t>
            </a:r>
          </a:p>
        </p:txBody>
      </p:sp>
    </p:spTree>
    <p:extLst>
      <p:ext uri="{BB962C8B-B14F-4D97-AF65-F5344CB8AC3E}">
        <p14:creationId xmlns:p14="http://schemas.microsoft.com/office/powerpoint/2010/main" val="131218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BA42-0C8B-A841-3BA8-6635C7D18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19468-8F4C-AC80-AAB4-69A1CF289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" y="150019"/>
            <a:ext cx="17949863" cy="99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43303-45FD-D54D-16FB-F67233EE9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97218-BD42-1FA0-36C5-D0A98AD1A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" y="190500"/>
            <a:ext cx="18080973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0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1FE4-27AC-01F5-8E57-E6E58BD09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F4C03-45A6-BEA2-0ECB-06DE2E358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4" y="190500"/>
            <a:ext cx="17957131" cy="99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9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2D98A-1B0A-D288-2E04-D890FB3A0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C4E7-1FD3-4611-A008-8CA6F0596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"/>
            <a:ext cx="17754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664C5-952B-4197-2858-E21402F3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1DE71-C65F-CDD5-DA14-693DC56F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"/>
            <a:ext cx="17678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141CF-307D-6C0B-2573-04C52D038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653E3-6D11-B5B1-5D06-5168DA387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7830799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A6C393-00C9-4862-A504-677138AD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5786" y="1042479"/>
            <a:ext cx="4128135" cy="1342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650" spc="-175" dirty="0">
                <a:latin typeface="Georgia"/>
                <a:cs typeface="Georgia"/>
              </a:rPr>
              <a:t>Agenda</a:t>
            </a:r>
            <a:endParaRPr sz="86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6384" y="4117422"/>
            <a:ext cx="7028180" cy="54597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05485" indent="-541655">
              <a:lnSpc>
                <a:spcPts val="7130"/>
              </a:lnSpc>
              <a:spcBef>
                <a:spcPts val="114"/>
              </a:spcBef>
              <a:buAutoNum type="arabicPeriod"/>
              <a:tabLst>
                <a:tab pos="705485" algn="l"/>
              </a:tabLst>
            </a:pPr>
            <a:r>
              <a:rPr sz="5950" spc="-10" dirty="0">
                <a:solidFill>
                  <a:srgbClr val="FFFFFF"/>
                </a:solidFill>
                <a:latin typeface="Georgia"/>
                <a:cs typeface="Georgia"/>
              </a:rPr>
              <a:t>Introduction</a:t>
            </a:r>
            <a:endParaRPr sz="5950" dirty="0">
              <a:latin typeface="Georgia"/>
              <a:cs typeface="Georgia"/>
            </a:endParaRPr>
          </a:p>
          <a:p>
            <a:pPr marL="704850" indent="-656590">
              <a:lnSpc>
                <a:spcPts val="7125"/>
              </a:lnSpc>
              <a:buAutoNum type="arabicPeriod"/>
              <a:tabLst>
                <a:tab pos="704850" algn="l"/>
              </a:tabLst>
            </a:pPr>
            <a:r>
              <a:rPr sz="5950" spc="-75" dirty="0">
                <a:solidFill>
                  <a:srgbClr val="FFFFFF"/>
                </a:solidFill>
                <a:latin typeface="Georgia"/>
                <a:cs typeface="Georgia"/>
              </a:rPr>
              <a:t>Problem</a:t>
            </a:r>
            <a:r>
              <a:rPr sz="5950" spc="-2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950" spc="-45" dirty="0">
                <a:solidFill>
                  <a:srgbClr val="FFFFFF"/>
                </a:solidFill>
                <a:latin typeface="Georgia"/>
                <a:cs typeface="Georgia"/>
              </a:rPr>
              <a:t>Statement</a:t>
            </a:r>
            <a:endParaRPr sz="5950" dirty="0">
              <a:latin typeface="Georgia"/>
              <a:cs typeface="Georgia"/>
            </a:endParaRPr>
          </a:p>
          <a:p>
            <a:pPr marL="704850" indent="-662305">
              <a:lnSpc>
                <a:spcPts val="7125"/>
              </a:lnSpc>
              <a:buAutoNum type="arabicPeriod"/>
              <a:tabLst>
                <a:tab pos="704850" algn="l"/>
              </a:tabLst>
            </a:pPr>
            <a:r>
              <a:rPr sz="5950" spc="-20" dirty="0">
                <a:solidFill>
                  <a:srgbClr val="FFFFFF"/>
                </a:solidFill>
                <a:latin typeface="Georgia"/>
                <a:cs typeface="Georgia"/>
              </a:rPr>
              <a:t>Business</a:t>
            </a:r>
            <a:r>
              <a:rPr sz="5950" spc="-3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950" spc="-10" dirty="0">
                <a:solidFill>
                  <a:srgbClr val="FFFFFF"/>
                </a:solidFill>
                <a:latin typeface="Georgia"/>
                <a:cs typeface="Georgia"/>
              </a:rPr>
              <a:t>Objective</a:t>
            </a:r>
            <a:endParaRPr sz="5950" dirty="0">
              <a:latin typeface="Georgia"/>
              <a:cs typeface="Georgia"/>
            </a:endParaRPr>
          </a:p>
          <a:p>
            <a:pPr marL="704215" indent="-679450">
              <a:lnSpc>
                <a:spcPts val="7125"/>
              </a:lnSpc>
              <a:buAutoNum type="arabicPeriod"/>
              <a:tabLst>
                <a:tab pos="704215" algn="l"/>
              </a:tabLst>
            </a:pPr>
            <a:r>
              <a:rPr sz="5950" spc="-425" dirty="0">
                <a:solidFill>
                  <a:srgbClr val="FFFFFF"/>
                </a:solidFill>
                <a:latin typeface="Georgia"/>
                <a:cs typeface="Georgia"/>
              </a:rPr>
              <a:t>KPIS</a:t>
            </a:r>
            <a:endParaRPr sz="5950" dirty="0">
              <a:latin typeface="Georgia"/>
              <a:cs typeface="Georgia"/>
            </a:endParaRPr>
          </a:p>
          <a:p>
            <a:pPr marL="704850" indent="-678180">
              <a:lnSpc>
                <a:spcPts val="7125"/>
              </a:lnSpc>
              <a:buAutoNum type="arabicPeriod"/>
              <a:tabLst>
                <a:tab pos="704850" algn="l"/>
              </a:tabLst>
            </a:pPr>
            <a:r>
              <a:rPr sz="5950" spc="-10" dirty="0">
                <a:solidFill>
                  <a:srgbClr val="FFFFFF"/>
                </a:solidFill>
                <a:latin typeface="Georgia"/>
                <a:cs typeface="Georgia"/>
              </a:rPr>
              <a:t>DashBoard</a:t>
            </a:r>
            <a:endParaRPr sz="5950" dirty="0">
              <a:latin typeface="Georgia"/>
              <a:cs typeface="Georgia"/>
            </a:endParaRPr>
          </a:p>
          <a:p>
            <a:pPr marL="12700">
              <a:lnSpc>
                <a:spcPts val="7134"/>
              </a:lnSpc>
            </a:pPr>
            <a:r>
              <a:rPr sz="5950" spc="-60" dirty="0">
                <a:solidFill>
                  <a:srgbClr val="FFFFFF"/>
                </a:solidFill>
                <a:latin typeface="Georgia"/>
                <a:cs typeface="Georgia"/>
              </a:rPr>
              <a:t>9.</a:t>
            </a:r>
            <a:r>
              <a:rPr sz="5950" spc="-8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950" spc="-10" dirty="0">
                <a:solidFill>
                  <a:srgbClr val="FFFFFF"/>
                </a:solidFill>
                <a:latin typeface="Georgia"/>
                <a:cs typeface="Georgia"/>
              </a:rPr>
              <a:t>Conclusion</a:t>
            </a:r>
            <a:endParaRPr sz="59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A75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8FC98-02A6-4FC8-95CA-0C1FC999B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BEC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6810F-9B4D-41F0-A533-B87A7BB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622AF-175E-482B-80CE-EE68FBE5CD84}"/>
              </a:ext>
            </a:extLst>
          </p:cNvPr>
          <p:cNvSpPr txBox="1"/>
          <p:nvPr/>
        </p:nvSpPr>
        <p:spPr>
          <a:xfrm>
            <a:off x="228600" y="3390900"/>
            <a:ext cx="10591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The dashboard reveals serious challenges around employee attrition, particularly in Research &amp; Development, Sales, and mid-income employees. Despite long average tenures, high turnover persists, likely due to unmet career advancement expectations and unclear reward structures.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To address this, the company should prioritize improving internal promotion pathways, ensuring pay equity, and revisiting workload or recognition systems in high-turnover departments. Regular employee engagement surveys and personalized development plans could further enhance retention and morale.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4230" y="1899822"/>
            <a:ext cx="15523210" cy="81813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7120"/>
              </a:lnSpc>
              <a:spcBef>
                <a:spcPts val="180"/>
              </a:spcBef>
            </a:pPr>
            <a:r>
              <a:rPr sz="5000" spc="630" dirty="0">
                <a:latin typeface="Cambria"/>
                <a:cs typeface="Cambria"/>
              </a:rPr>
              <a:t>HR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25" dirty="0">
                <a:latin typeface="Cambria"/>
                <a:cs typeface="Cambria"/>
              </a:rPr>
              <a:t>analytics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40" dirty="0">
                <a:latin typeface="Cambria"/>
                <a:cs typeface="Cambria"/>
              </a:rPr>
              <a:t>involves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60" dirty="0">
                <a:latin typeface="Cambria"/>
                <a:cs typeface="Cambria"/>
              </a:rPr>
              <a:t>the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30" dirty="0">
                <a:latin typeface="Cambria"/>
                <a:cs typeface="Cambria"/>
              </a:rPr>
              <a:t>collection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and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00" dirty="0">
                <a:latin typeface="Cambria"/>
                <a:cs typeface="Cambria"/>
              </a:rPr>
              <a:t>analysis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215" dirty="0">
                <a:latin typeface="Cambria"/>
                <a:cs typeface="Cambria"/>
              </a:rPr>
              <a:t>o </a:t>
            </a:r>
            <a:r>
              <a:rPr sz="5000" spc="480" dirty="0">
                <a:latin typeface="Cambria"/>
                <a:cs typeface="Cambria"/>
              </a:rPr>
              <a:t>HR-</a:t>
            </a:r>
            <a:r>
              <a:rPr sz="5000" spc="280" dirty="0">
                <a:latin typeface="Cambria"/>
                <a:cs typeface="Cambria"/>
              </a:rPr>
              <a:t>related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data,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80" dirty="0">
                <a:latin typeface="Cambria"/>
                <a:cs typeface="Cambria"/>
              </a:rPr>
              <a:t>including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25" dirty="0">
                <a:latin typeface="Cambria"/>
                <a:cs typeface="Cambria"/>
              </a:rPr>
              <a:t>employee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60" dirty="0">
                <a:latin typeface="Cambria"/>
                <a:cs typeface="Cambria"/>
              </a:rPr>
              <a:t>data, performance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metrics,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and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45" dirty="0">
                <a:latin typeface="Cambria"/>
                <a:cs typeface="Cambria"/>
              </a:rPr>
              <a:t>other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35" dirty="0">
                <a:latin typeface="Cambria"/>
                <a:cs typeface="Cambria"/>
              </a:rPr>
              <a:t>relevant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285" dirty="0">
                <a:latin typeface="Cambria"/>
                <a:cs typeface="Cambria"/>
              </a:rPr>
              <a:t>data </a:t>
            </a:r>
            <a:r>
              <a:rPr sz="5000" spc="380" dirty="0">
                <a:latin typeface="Cambria"/>
                <a:cs typeface="Cambria"/>
              </a:rPr>
              <a:t>points.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290" dirty="0">
                <a:latin typeface="Cambria"/>
                <a:cs typeface="Cambria"/>
              </a:rPr>
              <a:t>By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45" dirty="0">
                <a:latin typeface="Cambria"/>
                <a:cs typeface="Cambria"/>
              </a:rPr>
              <a:t>using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40" dirty="0">
                <a:latin typeface="Cambria"/>
                <a:cs typeface="Cambria"/>
              </a:rPr>
              <a:t>advanced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40" dirty="0">
                <a:latin typeface="Cambria"/>
                <a:cs typeface="Cambria"/>
              </a:rPr>
              <a:t>analytical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285" dirty="0">
                <a:latin typeface="Cambria"/>
                <a:cs typeface="Cambria"/>
              </a:rPr>
              <a:t>tools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45" dirty="0">
                <a:latin typeface="Cambria"/>
                <a:cs typeface="Cambria"/>
              </a:rPr>
              <a:t>and </a:t>
            </a:r>
            <a:r>
              <a:rPr sz="5000" spc="360" dirty="0">
                <a:latin typeface="Cambria"/>
                <a:cs typeface="Cambria"/>
              </a:rPr>
              <a:t>techniques,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630" dirty="0">
                <a:latin typeface="Cambria"/>
                <a:cs typeface="Cambria"/>
              </a:rPr>
              <a:t>HR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25" dirty="0">
                <a:latin typeface="Cambria"/>
                <a:cs typeface="Cambria"/>
              </a:rPr>
              <a:t>analytics</a:t>
            </a:r>
            <a:r>
              <a:rPr sz="5000" spc="20" dirty="0">
                <a:latin typeface="Cambria"/>
                <a:cs typeface="Cambria"/>
              </a:rPr>
              <a:t> </a:t>
            </a:r>
            <a:r>
              <a:rPr sz="5000" spc="295" dirty="0">
                <a:latin typeface="Cambria"/>
                <a:cs typeface="Cambria"/>
              </a:rPr>
              <a:t>provides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25" dirty="0">
                <a:latin typeface="Cambria"/>
                <a:cs typeface="Cambria"/>
              </a:rPr>
              <a:t>valuable</a:t>
            </a:r>
            <a:r>
              <a:rPr sz="5000" spc="15" dirty="0">
                <a:latin typeface="Cambria"/>
                <a:cs typeface="Cambria"/>
              </a:rPr>
              <a:t> </a:t>
            </a:r>
            <a:r>
              <a:rPr sz="5000" spc="350" dirty="0">
                <a:latin typeface="Cambria"/>
                <a:cs typeface="Cambria"/>
              </a:rPr>
              <a:t>insigh </a:t>
            </a:r>
            <a:r>
              <a:rPr sz="5000" spc="370" dirty="0">
                <a:latin typeface="Cambria"/>
                <a:cs typeface="Cambria"/>
              </a:rPr>
              <a:t>into</a:t>
            </a:r>
            <a:r>
              <a:rPr sz="5000" spc="-5" dirty="0">
                <a:latin typeface="Cambria"/>
                <a:cs typeface="Cambria"/>
              </a:rPr>
              <a:t> </a:t>
            </a:r>
            <a:r>
              <a:rPr sz="5000" spc="630" dirty="0">
                <a:latin typeface="Cambria"/>
                <a:cs typeface="Cambria"/>
              </a:rPr>
              <a:t>HR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235" dirty="0">
                <a:latin typeface="Cambria"/>
                <a:cs typeface="Cambria"/>
              </a:rPr>
              <a:t>processes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and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55" dirty="0">
                <a:latin typeface="Cambria"/>
                <a:cs typeface="Cambria"/>
              </a:rPr>
              <a:t>trends,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45" dirty="0">
                <a:latin typeface="Cambria"/>
                <a:cs typeface="Cambria"/>
              </a:rPr>
              <a:t>enabling </a:t>
            </a:r>
            <a:r>
              <a:rPr sz="5000" spc="325" dirty="0">
                <a:latin typeface="Cambria"/>
                <a:cs typeface="Cambria"/>
              </a:rPr>
              <a:t>organizations</a:t>
            </a:r>
            <a:r>
              <a:rPr sz="5000" spc="-5" dirty="0">
                <a:latin typeface="Cambria"/>
                <a:cs typeface="Cambria"/>
              </a:rPr>
              <a:t> </a:t>
            </a:r>
            <a:r>
              <a:rPr sz="5000" spc="315" dirty="0">
                <a:latin typeface="Cambria"/>
                <a:cs typeface="Cambria"/>
              </a:rPr>
              <a:t>to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400" dirty="0">
                <a:latin typeface="Cambria"/>
                <a:cs typeface="Cambria"/>
              </a:rPr>
              <a:t>make</a:t>
            </a:r>
            <a:r>
              <a:rPr sz="5000" spc="-5" dirty="0">
                <a:latin typeface="Cambria"/>
                <a:cs typeface="Cambria"/>
              </a:rPr>
              <a:t> </a:t>
            </a:r>
            <a:r>
              <a:rPr sz="5000" spc="375" dirty="0">
                <a:latin typeface="Cambria"/>
                <a:cs typeface="Cambria"/>
              </a:rPr>
              <a:t>more</a:t>
            </a:r>
            <a:r>
              <a:rPr sz="5000" dirty="0">
                <a:latin typeface="Cambria"/>
                <a:cs typeface="Cambria"/>
              </a:rPr>
              <a:t> </a:t>
            </a:r>
            <a:r>
              <a:rPr sz="5000" spc="390" dirty="0">
                <a:latin typeface="Cambria"/>
                <a:cs typeface="Cambria"/>
              </a:rPr>
              <a:t>informed</a:t>
            </a:r>
            <a:r>
              <a:rPr sz="5000" spc="-5" dirty="0">
                <a:latin typeface="Cambria"/>
                <a:cs typeface="Cambria"/>
              </a:rPr>
              <a:t> </a:t>
            </a:r>
            <a:r>
              <a:rPr sz="5000" spc="275" dirty="0">
                <a:latin typeface="Cambria"/>
                <a:cs typeface="Cambria"/>
              </a:rPr>
              <a:t>decisions </a:t>
            </a:r>
            <a:r>
              <a:rPr sz="5000" spc="330" dirty="0">
                <a:latin typeface="Cambria"/>
                <a:cs typeface="Cambria"/>
              </a:rPr>
              <a:t>about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40" dirty="0">
                <a:latin typeface="Cambria"/>
                <a:cs typeface="Cambria"/>
              </a:rPr>
              <a:t>their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05" dirty="0">
                <a:latin typeface="Cambria"/>
                <a:cs typeface="Cambria"/>
              </a:rPr>
              <a:t>employees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70" dirty="0">
                <a:latin typeface="Cambria"/>
                <a:cs typeface="Cambria"/>
              </a:rPr>
              <a:t>and</a:t>
            </a:r>
            <a:r>
              <a:rPr sz="5000" spc="10" dirty="0">
                <a:latin typeface="Cambria"/>
                <a:cs typeface="Cambria"/>
              </a:rPr>
              <a:t> </a:t>
            </a:r>
            <a:r>
              <a:rPr sz="5000" spc="375" dirty="0">
                <a:latin typeface="Cambria"/>
                <a:cs typeface="Cambria"/>
              </a:rPr>
              <a:t>improve</a:t>
            </a:r>
            <a:r>
              <a:rPr sz="5000" spc="5" dirty="0">
                <a:latin typeface="Cambria"/>
                <a:cs typeface="Cambria"/>
              </a:rPr>
              <a:t> </a:t>
            </a:r>
            <a:r>
              <a:rPr sz="5000" spc="310" dirty="0">
                <a:latin typeface="Cambria"/>
                <a:cs typeface="Cambria"/>
              </a:rPr>
              <a:t>overall </a:t>
            </a:r>
            <a:r>
              <a:rPr sz="5000" spc="375" dirty="0">
                <a:latin typeface="Cambria"/>
                <a:cs typeface="Cambria"/>
              </a:rPr>
              <a:t>performance.</a:t>
            </a:r>
            <a:endParaRPr sz="5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1448" y="586104"/>
            <a:ext cx="6602730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-175" dirty="0">
                <a:latin typeface="Trebuchet MS"/>
                <a:cs typeface="Trebuchet MS"/>
              </a:rPr>
              <a:t>Introduction</a:t>
            </a:r>
            <a:endParaRPr sz="9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270" y="3213885"/>
            <a:ext cx="157432" cy="157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270" y="5543888"/>
            <a:ext cx="157432" cy="1574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0084" y="2763984"/>
            <a:ext cx="13071475" cy="623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95"/>
              </a:spcBef>
            </a:pP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HR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analytics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involves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collection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analysis</a:t>
            </a:r>
            <a:r>
              <a:rPr sz="425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HR-related</a:t>
            </a:r>
            <a:r>
              <a:rPr sz="4250" spc="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data,</a:t>
            </a:r>
            <a:r>
              <a:rPr sz="4250" spc="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including</a:t>
            </a:r>
            <a:r>
              <a:rPr sz="4250" spc="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employee</a:t>
            </a:r>
            <a:r>
              <a:rPr sz="4250" spc="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Georgia"/>
                <a:cs typeface="Georgia"/>
              </a:rPr>
              <a:t>data,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performance</a:t>
            </a:r>
            <a:r>
              <a:rPr sz="4250" spc="2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metrics,</a:t>
            </a:r>
            <a:r>
              <a:rPr sz="4250" spc="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4250" spc="2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other</a:t>
            </a:r>
            <a:r>
              <a:rPr sz="4250" spc="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relevant</a:t>
            </a:r>
            <a:r>
              <a:rPr sz="4250" spc="2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4250" spc="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Georgia"/>
                <a:cs typeface="Georgia"/>
              </a:rPr>
              <a:t>points.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4250" spc="2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r>
              <a:rPr sz="4250" spc="2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advanced</a:t>
            </a:r>
            <a:r>
              <a:rPr sz="4250" spc="2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analytical</a:t>
            </a:r>
            <a:r>
              <a:rPr sz="4250" spc="2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tools</a:t>
            </a:r>
            <a:r>
              <a:rPr sz="4250" spc="2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4250" spc="2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Georgia"/>
                <a:cs typeface="Georgia"/>
              </a:rPr>
              <a:t>techniques,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HR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analytics</a:t>
            </a:r>
            <a:r>
              <a:rPr sz="4250" spc="2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provides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valuable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insights</a:t>
            </a:r>
            <a:r>
              <a:rPr sz="4250" spc="2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into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Georgia"/>
                <a:cs typeface="Georgia"/>
              </a:rPr>
              <a:t>HR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processes</a:t>
            </a:r>
            <a:r>
              <a:rPr sz="425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4250" spc="3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trends,</a:t>
            </a:r>
            <a:r>
              <a:rPr sz="425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enabling</a:t>
            </a:r>
            <a:r>
              <a:rPr sz="425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organizations</a:t>
            </a:r>
            <a:r>
              <a:rPr sz="4250" spc="3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425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20" dirty="0">
                <a:solidFill>
                  <a:srgbClr val="FFFFFF"/>
                </a:solidFill>
                <a:latin typeface="Georgia"/>
                <a:cs typeface="Georgia"/>
              </a:rPr>
              <a:t>make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more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informed</a:t>
            </a:r>
            <a:r>
              <a:rPr sz="4250" spc="2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decisions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about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r>
              <a:rPr sz="4250" spc="2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employees</a:t>
            </a:r>
            <a:r>
              <a:rPr sz="42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improve</a:t>
            </a:r>
            <a:r>
              <a:rPr sz="4250" spc="2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dirty="0">
                <a:solidFill>
                  <a:srgbClr val="FFFFFF"/>
                </a:solidFill>
                <a:latin typeface="Georgia"/>
                <a:cs typeface="Georgia"/>
              </a:rPr>
              <a:t>overall</a:t>
            </a:r>
            <a:r>
              <a:rPr sz="425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Georgia"/>
                <a:cs typeface="Georgia"/>
              </a:rPr>
              <a:t>performance.</a:t>
            </a:r>
            <a:endParaRPr sz="42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0724" y="-54800"/>
            <a:ext cx="13035532" cy="1648079"/>
          </a:xfrm>
          <a:prstGeom prst="rect">
            <a:avLst/>
          </a:prstGeom>
        </p:spPr>
        <p:txBody>
          <a:bodyPr vert="horz" wrap="square" lIns="0" tIns="397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spc="-229">
                <a:latin typeface="Trebuchet MS"/>
                <a:cs typeface="Trebuchet MS"/>
              </a:rPr>
              <a:t>Problem</a:t>
            </a:r>
            <a:r>
              <a:rPr sz="8100" spc="-380">
                <a:latin typeface="Trebuchet MS"/>
                <a:cs typeface="Trebuchet MS"/>
              </a:rPr>
              <a:t> </a:t>
            </a:r>
            <a:r>
              <a:rPr sz="8100" spc="-100">
                <a:latin typeface="Trebuchet MS"/>
                <a:cs typeface="Trebuchet MS"/>
              </a:rPr>
              <a:t>Statement</a:t>
            </a:r>
            <a:r>
              <a:rPr lang="en-US" sz="8100" spc="-100">
                <a:latin typeface="Trebuchet MS"/>
                <a:cs typeface="Trebuchet MS"/>
              </a:rPr>
              <a:t>- KPI’s</a:t>
            </a:r>
            <a:endParaRPr sz="8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2892269"/>
            <a:ext cx="238125" cy="238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3720944"/>
            <a:ext cx="238125" cy="238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5378294"/>
            <a:ext cx="238125" cy="2381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6206969"/>
            <a:ext cx="238125" cy="2381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7035644"/>
            <a:ext cx="238125" cy="2381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59" y="7864319"/>
            <a:ext cx="238125" cy="2381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9835" rIns="0" bIns="0" rtlCol="0">
            <a:spAutoFit/>
          </a:bodyPr>
          <a:lstStyle/>
          <a:p>
            <a:pPr marL="12700" marR="778510">
              <a:lnSpc>
                <a:spcPts val="6530"/>
              </a:lnSpc>
              <a:spcBef>
                <a:spcPts val="575"/>
              </a:spcBef>
            </a:pPr>
            <a:r>
              <a:rPr sz="5700" spc="160" dirty="0">
                <a:latin typeface="Cambria"/>
                <a:cs typeface="Cambria"/>
              </a:rPr>
              <a:t>Average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204" dirty="0">
                <a:latin typeface="Cambria"/>
                <a:cs typeface="Cambria"/>
              </a:rPr>
              <a:t>attrition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210" dirty="0">
                <a:latin typeface="Cambria"/>
                <a:cs typeface="Cambria"/>
              </a:rPr>
              <a:t>rate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90" dirty="0">
                <a:latin typeface="Cambria"/>
                <a:cs typeface="Cambria"/>
              </a:rPr>
              <a:t>for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60" dirty="0">
                <a:latin typeface="Cambria"/>
                <a:cs typeface="Cambria"/>
              </a:rPr>
              <a:t>all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204" dirty="0">
                <a:latin typeface="Cambria"/>
                <a:cs typeface="Cambria"/>
              </a:rPr>
              <a:t>Departments </a:t>
            </a:r>
            <a:r>
              <a:rPr sz="5700" spc="160" dirty="0">
                <a:latin typeface="Cambria"/>
                <a:cs typeface="Cambria"/>
              </a:rPr>
              <a:t>Average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70" dirty="0">
                <a:latin typeface="Cambria"/>
                <a:cs typeface="Cambria"/>
              </a:rPr>
              <a:t>hourly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10" dirty="0">
                <a:latin typeface="Cambria"/>
                <a:cs typeface="Cambria"/>
              </a:rPr>
              <a:t>rate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25" dirty="0">
                <a:latin typeface="Cambria"/>
                <a:cs typeface="Cambria"/>
              </a:rPr>
              <a:t>of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95" dirty="0">
                <a:latin typeface="Cambria"/>
                <a:cs typeface="Cambria"/>
              </a:rPr>
              <a:t>Male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90" dirty="0">
                <a:latin typeface="Cambria"/>
                <a:cs typeface="Cambria"/>
              </a:rPr>
              <a:t>Research </a:t>
            </a:r>
            <a:r>
              <a:rPr sz="5700" spc="220" dirty="0">
                <a:latin typeface="Cambria"/>
                <a:cs typeface="Cambria"/>
              </a:rPr>
              <a:t>Scientist</a:t>
            </a:r>
            <a:endParaRPr sz="5700">
              <a:latin typeface="Cambria"/>
              <a:cs typeface="Cambria"/>
            </a:endParaRPr>
          </a:p>
          <a:p>
            <a:pPr marL="12700">
              <a:lnSpc>
                <a:spcPts val="6190"/>
              </a:lnSpc>
            </a:pPr>
            <a:r>
              <a:rPr sz="5700" spc="175" dirty="0">
                <a:latin typeface="Cambria"/>
                <a:cs typeface="Cambria"/>
              </a:rPr>
              <a:t>Attrition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10" dirty="0">
                <a:latin typeface="Cambria"/>
                <a:cs typeface="Cambria"/>
              </a:rPr>
              <a:t>rate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50" dirty="0">
                <a:latin typeface="Cambria"/>
                <a:cs typeface="Cambria"/>
              </a:rPr>
              <a:t>Vs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10" dirty="0">
                <a:latin typeface="Cambria"/>
                <a:cs typeface="Cambria"/>
              </a:rPr>
              <a:t>Monthly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45" dirty="0">
                <a:latin typeface="Cambria"/>
                <a:cs typeface="Cambria"/>
              </a:rPr>
              <a:t>Income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35" dirty="0">
                <a:latin typeface="Cambria"/>
                <a:cs typeface="Cambria"/>
              </a:rPr>
              <a:t>stats</a:t>
            </a:r>
            <a:endParaRPr sz="5700">
              <a:latin typeface="Cambria"/>
              <a:cs typeface="Cambria"/>
            </a:endParaRPr>
          </a:p>
          <a:p>
            <a:pPr marL="12700" marR="5080">
              <a:lnSpc>
                <a:spcPts val="6530"/>
              </a:lnSpc>
              <a:spcBef>
                <a:spcPts val="320"/>
              </a:spcBef>
            </a:pPr>
            <a:r>
              <a:rPr sz="5700" spc="160" dirty="0">
                <a:latin typeface="Cambria"/>
                <a:cs typeface="Cambria"/>
              </a:rPr>
              <a:t>Average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60" dirty="0">
                <a:latin typeface="Cambria"/>
                <a:cs typeface="Cambria"/>
              </a:rPr>
              <a:t>working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85" dirty="0">
                <a:latin typeface="Cambria"/>
                <a:cs typeface="Cambria"/>
              </a:rPr>
              <a:t>years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90" dirty="0">
                <a:latin typeface="Cambria"/>
                <a:cs typeface="Cambria"/>
              </a:rPr>
              <a:t>for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70" dirty="0">
                <a:latin typeface="Cambria"/>
                <a:cs typeface="Cambria"/>
              </a:rPr>
              <a:t>each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204" dirty="0">
                <a:latin typeface="Cambria"/>
                <a:cs typeface="Cambria"/>
              </a:rPr>
              <a:t>Department </a:t>
            </a:r>
            <a:r>
              <a:rPr sz="5700" spc="380" dirty="0">
                <a:latin typeface="Cambria"/>
                <a:cs typeface="Cambria"/>
              </a:rPr>
              <a:t>Job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35" dirty="0">
                <a:latin typeface="Cambria"/>
                <a:cs typeface="Cambria"/>
              </a:rPr>
              <a:t>role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50" dirty="0">
                <a:latin typeface="Cambria"/>
                <a:cs typeface="Cambria"/>
              </a:rPr>
              <a:t>Vs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14" dirty="0">
                <a:latin typeface="Cambria"/>
                <a:cs typeface="Cambria"/>
              </a:rPr>
              <a:t>Work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75" dirty="0">
                <a:latin typeface="Cambria"/>
                <a:cs typeface="Cambria"/>
              </a:rPr>
              <a:t>life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15" dirty="0">
                <a:latin typeface="Cambria"/>
                <a:cs typeface="Cambria"/>
              </a:rPr>
              <a:t>balance</a:t>
            </a:r>
            <a:endParaRPr sz="5700">
              <a:latin typeface="Cambria"/>
              <a:cs typeface="Cambria"/>
            </a:endParaRPr>
          </a:p>
          <a:p>
            <a:pPr marL="12700">
              <a:lnSpc>
                <a:spcPts val="6355"/>
              </a:lnSpc>
            </a:pPr>
            <a:r>
              <a:rPr sz="5700" spc="175" dirty="0">
                <a:latin typeface="Cambria"/>
                <a:cs typeface="Cambria"/>
              </a:rPr>
              <a:t>Attrition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210" dirty="0">
                <a:latin typeface="Cambria"/>
                <a:cs typeface="Cambria"/>
              </a:rPr>
              <a:t>rate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150" dirty="0">
                <a:latin typeface="Cambria"/>
                <a:cs typeface="Cambria"/>
              </a:rPr>
              <a:t>Vs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80" dirty="0">
                <a:latin typeface="Cambria"/>
                <a:cs typeface="Cambria"/>
              </a:rPr>
              <a:t>Years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40" dirty="0">
                <a:latin typeface="Cambria"/>
                <a:cs typeface="Cambria"/>
              </a:rPr>
              <a:t>Since</a:t>
            </a:r>
            <a:r>
              <a:rPr sz="5700" spc="45" dirty="0">
                <a:latin typeface="Cambria"/>
                <a:cs typeface="Cambria"/>
              </a:rPr>
              <a:t> </a:t>
            </a:r>
            <a:r>
              <a:rPr sz="5700" spc="220" dirty="0">
                <a:latin typeface="Cambria"/>
                <a:cs typeface="Cambria"/>
              </a:rPr>
              <a:t>last</a:t>
            </a:r>
            <a:r>
              <a:rPr sz="5700" spc="40" dirty="0">
                <a:latin typeface="Cambria"/>
                <a:cs typeface="Cambria"/>
              </a:rPr>
              <a:t> </a:t>
            </a:r>
            <a:r>
              <a:rPr sz="5700" spc="190" dirty="0">
                <a:latin typeface="Cambria"/>
                <a:cs typeface="Cambria"/>
              </a:rPr>
              <a:t>promotion</a:t>
            </a:r>
            <a:endParaRPr sz="5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8844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7900" dirty="0">
                <a:latin typeface="Trebuchet MS"/>
                <a:cs typeface="Trebuchet MS"/>
              </a:rPr>
              <a:t>Business</a:t>
            </a:r>
            <a:r>
              <a:rPr sz="7900" spc="-50" dirty="0">
                <a:latin typeface="Trebuchet MS"/>
                <a:cs typeface="Trebuchet MS"/>
              </a:rPr>
              <a:t> </a:t>
            </a:r>
            <a:r>
              <a:rPr sz="7900" spc="-145" dirty="0">
                <a:latin typeface="Trebuchet MS"/>
                <a:cs typeface="Trebuchet MS"/>
              </a:rPr>
              <a:t>Objective</a:t>
            </a:r>
            <a:endParaRPr sz="79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5773035"/>
            <a:ext cx="152399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6392160"/>
            <a:ext cx="152399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7011285"/>
            <a:ext cx="152399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8249535"/>
            <a:ext cx="152399" cy="1523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409"/>
              </a:spcBef>
            </a:pPr>
            <a:r>
              <a:rPr spc="180" dirty="0"/>
              <a:t>The</a:t>
            </a:r>
            <a:r>
              <a:rPr spc="-100" dirty="0"/>
              <a:t> </a:t>
            </a:r>
            <a:r>
              <a:rPr spc="130" dirty="0"/>
              <a:t>aim</a:t>
            </a:r>
            <a:r>
              <a:rPr spc="-95" dirty="0"/>
              <a:t> </a:t>
            </a:r>
            <a:r>
              <a:rPr spc="140" dirty="0"/>
              <a:t>of</a:t>
            </a:r>
            <a:r>
              <a:rPr spc="-95" dirty="0"/>
              <a:t> </a:t>
            </a:r>
            <a:r>
              <a:rPr spc="229" dirty="0"/>
              <a:t>this</a:t>
            </a:r>
            <a:r>
              <a:rPr spc="-95" dirty="0"/>
              <a:t> </a:t>
            </a:r>
            <a:r>
              <a:rPr spc="90" dirty="0"/>
              <a:t>project</a:t>
            </a:r>
            <a:r>
              <a:rPr spc="-100" dirty="0"/>
              <a:t> </a:t>
            </a:r>
            <a:r>
              <a:rPr spc="200" dirty="0"/>
              <a:t>is</a:t>
            </a:r>
            <a:r>
              <a:rPr spc="-95" dirty="0"/>
              <a:t> </a:t>
            </a:r>
            <a:r>
              <a:rPr spc="220" dirty="0"/>
              <a:t>to</a:t>
            </a:r>
            <a:r>
              <a:rPr spc="-95" dirty="0"/>
              <a:t> </a:t>
            </a:r>
            <a:r>
              <a:rPr spc="120" dirty="0"/>
              <a:t>analyze</a:t>
            </a:r>
            <a:r>
              <a:rPr spc="-95" dirty="0"/>
              <a:t> </a:t>
            </a:r>
            <a:r>
              <a:rPr spc="114" dirty="0"/>
              <a:t>employee</a:t>
            </a:r>
            <a:r>
              <a:rPr spc="-95" dirty="0"/>
              <a:t> </a:t>
            </a:r>
            <a:r>
              <a:rPr spc="160" dirty="0"/>
              <a:t>retention</a:t>
            </a:r>
          </a:p>
          <a:p>
            <a:pPr marL="278130" marR="161925">
              <a:lnSpc>
                <a:spcPct val="106900"/>
              </a:lnSpc>
            </a:pPr>
            <a:r>
              <a:rPr spc="165" dirty="0"/>
              <a:t>and</a:t>
            </a:r>
            <a:r>
              <a:rPr spc="-85" dirty="0"/>
              <a:t> </a:t>
            </a:r>
            <a:r>
              <a:rPr spc="175" dirty="0"/>
              <a:t>attrition</a:t>
            </a:r>
            <a:r>
              <a:rPr spc="-85" dirty="0"/>
              <a:t> </a:t>
            </a:r>
            <a:r>
              <a:rPr spc="200" dirty="0"/>
              <a:t>rates</a:t>
            </a:r>
            <a:r>
              <a:rPr spc="-85" dirty="0"/>
              <a:t> </a:t>
            </a:r>
            <a:r>
              <a:rPr spc="185" dirty="0"/>
              <a:t>with</a:t>
            </a:r>
            <a:r>
              <a:rPr spc="-85" dirty="0"/>
              <a:t> </a:t>
            </a:r>
            <a:r>
              <a:rPr spc="180" dirty="0"/>
              <a:t>the</a:t>
            </a:r>
            <a:r>
              <a:rPr spc="-85" dirty="0"/>
              <a:t> </a:t>
            </a:r>
            <a:r>
              <a:rPr spc="170" dirty="0"/>
              <a:t>organization</a:t>
            </a:r>
            <a:r>
              <a:rPr spc="-85" dirty="0"/>
              <a:t> </a:t>
            </a:r>
            <a:r>
              <a:rPr spc="165" dirty="0"/>
              <a:t>and</a:t>
            </a:r>
            <a:r>
              <a:rPr spc="-85" dirty="0"/>
              <a:t> </a:t>
            </a:r>
            <a:r>
              <a:rPr spc="155" dirty="0"/>
              <a:t>provide</a:t>
            </a:r>
            <a:r>
              <a:rPr spc="-85" dirty="0"/>
              <a:t> </a:t>
            </a:r>
            <a:r>
              <a:rPr spc="235" dirty="0"/>
              <a:t>insights </a:t>
            </a:r>
            <a:r>
              <a:rPr spc="220" dirty="0"/>
              <a:t>to</a:t>
            </a:r>
            <a:r>
              <a:rPr spc="-95" dirty="0"/>
              <a:t> </a:t>
            </a:r>
            <a:r>
              <a:rPr spc="180" dirty="0"/>
              <a:t>the</a:t>
            </a:r>
            <a:r>
              <a:rPr spc="-95" dirty="0"/>
              <a:t> </a:t>
            </a:r>
            <a:r>
              <a:rPr spc="415" dirty="0"/>
              <a:t>HR</a:t>
            </a:r>
            <a:r>
              <a:rPr spc="-95" dirty="0"/>
              <a:t> </a:t>
            </a:r>
            <a:r>
              <a:rPr spc="170" dirty="0"/>
              <a:t>team</a:t>
            </a:r>
            <a:r>
              <a:rPr spc="-95" dirty="0"/>
              <a:t> </a:t>
            </a:r>
            <a:r>
              <a:rPr spc="175" dirty="0"/>
              <a:t>for</a:t>
            </a:r>
            <a:r>
              <a:rPr spc="-95" dirty="0"/>
              <a:t> </a:t>
            </a:r>
            <a:r>
              <a:rPr spc="140" dirty="0"/>
              <a:t>developing</a:t>
            </a:r>
            <a:r>
              <a:rPr spc="-95" dirty="0"/>
              <a:t> </a:t>
            </a:r>
            <a:r>
              <a:rPr spc="114" dirty="0"/>
              <a:t>effective</a:t>
            </a:r>
            <a:r>
              <a:rPr spc="-90" dirty="0"/>
              <a:t> </a:t>
            </a:r>
            <a:r>
              <a:rPr spc="170" dirty="0"/>
              <a:t>retention</a:t>
            </a:r>
            <a:r>
              <a:rPr spc="-95" dirty="0"/>
              <a:t> </a:t>
            </a:r>
            <a:r>
              <a:rPr spc="170" dirty="0"/>
              <a:t>strategies. </a:t>
            </a:r>
            <a:r>
              <a:rPr spc="250" dirty="0"/>
              <a:t>Through</a:t>
            </a:r>
            <a:r>
              <a:rPr spc="-75" dirty="0"/>
              <a:t> </a:t>
            </a:r>
            <a:r>
              <a:rPr spc="150" dirty="0"/>
              <a:t>data</a:t>
            </a:r>
            <a:r>
              <a:rPr spc="-70" dirty="0"/>
              <a:t> </a:t>
            </a:r>
            <a:r>
              <a:rPr spc="180" dirty="0"/>
              <a:t>analysis</a:t>
            </a:r>
            <a:r>
              <a:rPr spc="-75" dirty="0"/>
              <a:t> </a:t>
            </a:r>
            <a:r>
              <a:rPr spc="165" dirty="0"/>
              <a:t>and</a:t>
            </a:r>
            <a:r>
              <a:rPr spc="-70" dirty="0"/>
              <a:t> </a:t>
            </a:r>
            <a:r>
              <a:rPr spc="140" dirty="0"/>
              <a:t>visualizations,</a:t>
            </a:r>
            <a:r>
              <a:rPr spc="-75" dirty="0"/>
              <a:t> </a:t>
            </a:r>
            <a:r>
              <a:rPr spc="120" dirty="0"/>
              <a:t>we</a:t>
            </a:r>
            <a:r>
              <a:rPr spc="-70" dirty="0"/>
              <a:t> </a:t>
            </a:r>
            <a:r>
              <a:rPr dirty="0"/>
              <a:t>will</a:t>
            </a:r>
            <a:r>
              <a:rPr spc="-70" dirty="0"/>
              <a:t> </a:t>
            </a:r>
            <a:r>
              <a:rPr spc="135" dirty="0"/>
              <a:t>identify </a:t>
            </a:r>
            <a:r>
              <a:rPr spc="200" dirty="0"/>
              <a:t>factors</a:t>
            </a:r>
            <a:r>
              <a:rPr spc="-100" dirty="0"/>
              <a:t> </a:t>
            </a:r>
            <a:r>
              <a:rPr spc="220" dirty="0"/>
              <a:t>that</a:t>
            </a:r>
            <a:r>
              <a:rPr spc="-95" dirty="0"/>
              <a:t> </a:t>
            </a:r>
            <a:r>
              <a:rPr spc="170" dirty="0"/>
              <a:t>contribute</a:t>
            </a:r>
            <a:r>
              <a:rPr spc="-95" dirty="0"/>
              <a:t> </a:t>
            </a:r>
            <a:r>
              <a:rPr spc="220" dirty="0"/>
              <a:t>to</a:t>
            </a:r>
            <a:r>
              <a:rPr spc="-100" dirty="0"/>
              <a:t> </a:t>
            </a:r>
            <a:r>
              <a:rPr spc="-60" dirty="0"/>
              <a:t>:</a:t>
            </a:r>
          </a:p>
          <a:p>
            <a:pPr marL="967105">
              <a:lnSpc>
                <a:spcPct val="100000"/>
              </a:lnSpc>
              <a:spcBef>
                <a:spcPts val="315"/>
              </a:spcBef>
            </a:pPr>
            <a:r>
              <a:rPr spc="165" dirty="0"/>
              <a:t>Employee</a:t>
            </a:r>
            <a:r>
              <a:rPr spc="-85" dirty="0"/>
              <a:t> </a:t>
            </a:r>
            <a:r>
              <a:rPr spc="215" dirty="0"/>
              <a:t>turnover</a:t>
            </a:r>
            <a:r>
              <a:rPr spc="-80" dirty="0"/>
              <a:t> </a:t>
            </a:r>
            <a:r>
              <a:rPr spc="165" dirty="0"/>
              <a:t>and</a:t>
            </a:r>
            <a:r>
              <a:rPr spc="-85" dirty="0"/>
              <a:t> </a:t>
            </a:r>
            <a:r>
              <a:rPr spc="140" dirty="0"/>
              <a:t>attrition.</a:t>
            </a:r>
          </a:p>
          <a:p>
            <a:pPr marL="967105" marR="5080">
              <a:lnSpc>
                <a:spcPct val="106900"/>
              </a:lnSpc>
              <a:spcBef>
                <a:spcPts val="5"/>
              </a:spcBef>
            </a:pPr>
            <a:r>
              <a:rPr spc="165" dirty="0"/>
              <a:t>Evaluate</a:t>
            </a:r>
            <a:r>
              <a:rPr spc="-90" dirty="0"/>
              <a:t> </a:t>
            </a:r>
            <a:r>
              <a:rPr spc="180" dirty="0"/>
              <a:t>the</a:t>
            </a:r>
            <a:r>
              <a:rPr spc="-85" dirty="0"/>
              <a:t> </a:t>
            </a:r>
            <a:r>
              <a:rPr spc="160" dirty="0"/>
              <a:t>effectiveness</a:t>
            </a:r>
            <a:r>
              <a:rPr spc="-90" dirty="0"/>
              <a:t> </a:t>
            </a:r>
            <a:r>
              <a:rPr spc="140" dirty="0"/>
              <a:t>of</a:t>
            </a:r>
            <a:r>
              <a:rPr spc="-85" dirty="0"/>
              <a:t> </a:t>
            </a:r>
            <a:r>
              <a:rPr spc="210" dirty="0"/>
              <a:t>existing</a:t>
            </a:r>
            <a:r>
              <a:rPr spc="-90" dirty="0"/>
              <a:t> </a:t>
            </a:r>
            <a:r>
              <a:rPr spc="170" dirty="0"/>
              <a:t>retention</a:t>
            </a:r>
            <a:r>
              <a:rPr spc="-85" dirty="0"/>
              <a:t> </a:t>
            </a:r>
            <a:r>
              <a:rPr spc="170" dirty="0"/>
              <a:t>strategies. </a:t>
            </a:r>
            <a:r>
              <a:rPr spc="220" dirty="0"/>
              <a:t>To</a:t>
            </a:r>
            <a:r>
              <a:rPr spc="-65" dirty="0"/>
              <a:t> </a:t>
            </a:r>
            <a:r>
              <a:rPr spc="170" dirty="0"/>
              <a:t>verify</a:t>
            </a:r>
            <a:r>
              <a:rPr spc="-65" dirty="0"/>
              <a:t> </a:t>
            </a:r>
            <a:r>
              <a:rPr spc="180" dirty="0"/>
              <a:t>the</a:t>
            </a:r>
            <a:r>
              <a:rPr spc="-65" dirty="0"/>
              <a:t> </a:t>
            </a:r>
            <a:r>
              <a:rPr spc="180" dirty="0"/>
              <a:t>satisfaction</a:t>
            </a:r>
            <a:r>
              <a:rPr spc="-60" dirty="0"/>
              <a:t> </a:t>
            </a:r>
            <a:r>
              <a:rPr dirty="0"/>
              <a:t>level</a:t>
            </a:r>
            <a:r>
              <a:rPr spc="-65" dirty="0"/>
              <a:t> </a:t>
            </a:r>
            <a:r>
              <a:rPr spc="140" dirty="0"/>
              <a:t>of</a:t>
            </a:r>
            <a:r>
              <a:rPr spc="-65" dirty="0"/>
              <a:t> </a:t>
            </a:r>
            <a:r>
              <a:rPr spc="114" dirty="0"/>
              <a:t>employee</a:t>
            </a:r>
            <a:r>
              <a:rPr spc="-65" dirty="0"/>
              <a:t> </a:t>
            </a:r>
            <a:r>
              <a:rPr spc="135" dirty="0"/>
              <a:t>in</a:t>
            </a:r>
            <a:r>
              <a:rPr spc="-60" dirty="0"/>
              <a:t> </a:t>
            </a:r>
            <a:r>
              <a:rPr spc="155" dirty="0"/>
              <a:t>the </a:t>
            </a:r>
            <a:r>
              <a:rPr spc="145" dirty="0"/>
              <a:t>organization.</a:t>
            </a:r>
          </a:p>
          <a:p>
            <a:pPr marL="967105">
              <a:lnSpc>
                <a:spcPct val="100000"/>
              </a:lnSpc>
              <a:spcBef>
                <a:spcPts val="315"/>
              </a:spcBef>
            </a:pPr>
            <a:r>
              <a:rPr spc="170" dirty="0"/>
              <a:t>Provide</a:t>
            </a:r>
            <a:r>
              <a:rPr spc="-90" dirty="0"/>
              <a:t> </a:t>
            </a:r>
            <a:r>
              <a:rPr spc="185" dirty="0"/>
              <a:t>recommendations</a:t>
            </a:r>
            <a:r>
              <a:rPr spc="-90" dirty="0"/>
              <a:t> </a:t>
            </a:r>
            <a:r>
              <a:rPr spc="220" dirty="0"/>
              <a:t>to</a:t>
            </a:r>
            <a:r>
              <a:rPr spc="-90" dirty="0"/>
              <a:t> </a:t>
            </a:r>
            <a:r>
              <a:rPr spc="175" dirty="0"/>
              <a:t>improve</a:t>
            </a:r>
            <a:r>
              <a:rPr spc="-90" dirty="0"/>
              <a:t> </a:t>
            </a:r>
            <a:r>
              <a:rPr spc="114" dirty="0"/>
              <a:t>employee</a:t>
            </a:r>
            <a:r>
              <a:rPr spc="-85" dirty="0"/>
              <a:t> </a:t>
            </a:r>
            <a:r>
              <a:rPr spc="135" dirty="0"/>
              <a:t>retention.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0869" y="391518"/>
            <a:ext cx="2080895" cy="805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00" spc="210" dirty="0"/>
              <a:t>KPI</a:t>
            </a:r>
            <a:r>
              <a:rPr sz="5100" spc="140" dirty="0"/>
              <a:t> </a:t>
            </a:r>
            <a:r>
              <a:rPr sz="5100" dirty="0"/>
              <a:t>-</a:t>
            </a:r>
            <a:r>
              <a:rPr sz="5100" spc="145" dirty="0"/>
              <a:t> </a:t>
            </a:r>
            <a:r>
              <a:rPr sz="5100" spc="-65" dirty="0"/>
              <a:t>1</a:t>
            </a:r>
            <a:endParaRPr sz="51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034" y="3719822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034" y="7053571"/>
            <a:ext cx="123825" cy="123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6584" y="1197333"/>
            <a:ext cx="15115816" cy="879086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14345">
              <a:lnSpc>
                <a:spcPct val="100000"/>
              </a:lnSpc>
              <a:spcBef>
                <a:spcPts val="90"/>
              </a:spcBef>
            </a:pPr>
            <a:r>
              <a:rPr sz="4550" b="1" spc="254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4550" b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00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sz="4550" b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15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4550" b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6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4550" b="1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15" dirty="0">
                <a:solidFill>
                  <a:srgbClr val="FFFFFF"/>
                </a:solidFill>
                <a:latin typeface="Cambria"/>
                <a:cs typeface="Cambria"/>
              </a:rPr>
              <a:t>all</a:t>
            </a:r>
            <a:r>
              <a:rPr sz="4550" b="1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20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endParaRPr sz="455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905"/>
              </a:spcBef>
            </a:pPr>
            <a:r>
              <a:rPr lang="en-US" sz="4000" spc="15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4000" b="1" spc="15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4000" b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26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000" b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185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000" b="1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b="1" spc="30" dirty="0">
                <a:solidFill>
                  <a:srgbClr val="FFFFFF"/>
                </a:solidFill>
                <a:latin typeface="Cambria"/>
                <a:cs typeface="Cambria"/>
              </a:rPr>
              <a:t>1:</a:t>
            </a:r>
            <a:endParaRPr sz="4000" b="1" dirty="0">
              <a:latin typeface="Cambria"/>
              <a:cs typeface="Cambria"/>
            </a:endParaRPr>
          </a:p>
          <a:p>
            <a:pPr marL="608965" marR="6317615" algn="just">
              <a:lnSpc>
                <a:spcPts val="3750"/>
              </a:lnSpc>
              <a:spcBef>
                <a:spcPts val="3850"/>
              </a:spcBef>
            </a:pPr>
            <a:r>
              <a:rPr sz="3300" spc="265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300" spc="5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2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330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65" dirty="0">
                <a:solidFill>
                  <a:srgbClr val="FFFFFF"/>
                </a:solidFill>
                <a:latin typeface="Cambria"/>
                <a:cs typeface="Cambria"/>
              </a:rPr>
              <a:t>clearly</a:t>
            </a:r>
            <a:r>
              <a:rPr sz="330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65" dirty="0">
                <a:solidFill>
                  <a:srgbClr val="FFFFFF"/>
                </a:solidFill>
                <a:latin typeface="Cambria"/>
                <a:cs typeface="Cambria"/>
              </a:rPr>
              <a:t>say</a:t>
            </a:r>
            <a:r>
              <a:rPr sz="330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330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sz="3300" spc="5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3300" spc="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3300" spc="160" dirty="0">
                <a:solidFill>
                  <a:srgbClr val="FFFFFF"/>
                </a:solidFill>
                <a:latin typeface="Cambria"/>
                <a:cs typeface="Cambria"/>
              </a:rPr>
              <a:t>employees</a:t>
            </a:r>
            <a:r>
              <a:rPr sz="3300" spc="34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3300" spc="34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every</a:t>
            </a:r>
            <a:r>
              <a:rPr sz="3300" spc="34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r>
              <a:rPr sz="3300" spc="34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75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3300" spc="155" dirty="0">
                <a:solidFill>
                  <a:srgbClr val="FFFFFF"/>
                </a:solidFill>
                <a:latin typeface="Cambria"/>
                <a:cs typeface="Cambria"/>
              </a:rPr>
              <a:t>almost</a:t>
            </a:r>
            <a:r>
              <a:rPr sz="3300" spc="67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dirty="0">
                <a:solidFill>
                  <a:srgbClr val="FFFFFF"/>
                </a:solidFill>
                <a:latin typeface="Cambria"/>
                <a:cs typeface="Cambria"/>
              </a:rPr>
              <a:t>50%</a:t>
            </a:r>
            <a:r>
              <a:rPr sz="3300" spc="67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215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sz="3300" spc="67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indicates</a:t>
            </a:r>
            <a:r>
              <a:rPr sz="3300" spc="68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20" dirty="0">
                <a:solidFill>
                  <a:srgbClr val="FFFFFF"/>
                </a:solidFill>
                <a:latin typeface="Cambria"/>
                <a:cs typeface="Cambria"/>
              </a:rPr>
              <a:t>that 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sz="3300" spc="530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3300" spc="53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300" spc="53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60" dirty="0">
                <a:solidFill>
                  <a:srgbClr val="FFFFFF"/>
                </a:solidFill>
                <a:latin typeface="Cambria"/>
                <a:cs typeface="Cambria"/>
              </a:rPr>
              <a:t>employees</a:t>
            </a:r>
            <a:r>
              <a:rPr sz="3300" spc="530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30" dirty="0">
                <a:solidFill>
                  <a:srgbClr val="FFFFFF"/>
                </a:solidFill>
                <a:latin typeface="Cambria"/>
                <a:cs typeface="Cambria"/>
              </a:rPr>
              <a:t>does</a:t>
            </a:r>
            <a:r>
              <a:rPr sz="3300" spc="53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25" dirty="0">
                <a:solidFill>
                  <a:srgbClr val="FFFFFF"/>
                </a:solidFill>
                <a:latin typeface="Cambria"/>
                <a:cs typeface="Cambria"/>
              </a:rPr>
              <a:t>not </a:t>
            </a:r>
            <a:r>
              <a:rPr sz="3300" spc="165" dirty="0">
                <a:solidFill>
                  <a:srgbClr val="FFFFFF"/>
                </a:solidFill>
                <a:latin typeface="Cambria"/>
                <a:cs typeface="Cambria"/>
              </a:rPr>
              <a:t>depends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04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3300" spc="3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mbria"/>
                <a:cs typeface="Cambria"/>
              </a:rPr>
              <a:t>department.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So,</a:t>
            </a:r>
            <a:r>
              <a:rPr sz="3300" spc="3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irrespective </a:t>
            </a:r>
            <a:r>
              <a:rPr sz="3300" spc="1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300" spc="42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55" dirty="0">
                <a:solidFill>
                  <a:srgbClr val="FFFFFF"/>
                </a:solidFill>
                <a:latin typeface="Cambria"/>
                <a:cs typeface="Cambria"/>
              </a:rPr>
              <a:t>almost</a:t>
            </a:r>
            <a:r>
              <a:rPr sz="3300" spc="42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dirty="0">
                <a:solidFill>
                  <a:srgbClr val="FFFFFF"/>
                </a:solidFill>
                <a:latin typeface="Cambria"/>
                <a:cs typeface="Cambria"/>
              </a:rPr>
              <a:t>50%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3300" spc="160" dirty="0">
                <a:solidFill>
                  <a:srgbClr val="FFFFFF"/>
                </a:solidFill>
                <a:latin typeface="Cambria"/>
                <a:cs typeface="Cambria"/>
              </a:rPr>
              <a:t>employees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80" dirty="0">
                <a:solidFill>
                  <a:srgbClr val="FFFFFF"/>
                </a:solidFill>
                <a:latin typeface="Cambria"/>
                <a:cs typeface="Cambria"/>
              </a:rPr>
              <a:t>leaving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mbria"/>
                <a:cs typeface="Cambria"/>
              </a:rPr>
              <a:t>company.</a:t>
            </a:r>
            <a:endParaRPr sz="3300" dirty="0">
              <a:latin typeface="Cambria"/>
              <a:cs typeface="Cambria"/>
            </a:endParaRPr>
          </a:p>
          <a:p>
            <a:pPr marL="608965" marR="6317615" algn="just">
              <a:lnSpc>
                <a:spcPts val="3750"/>
              </a:lnSpc>
            </a:pPr>
            <a:r>
              <a:rPr sz="3300" spc="204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3300" spc="50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2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3300" spc="5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65" dirty="0">
                <a:solidFill>
                  <a:srgbClr val="FFFFFF"/>
                </a:solidFill>
                <a:latin typeface="Cambria"/>
                <a:cs typeface="Cambria"/>
              </a:rPr>
              <a:t>calculation</a:t>
            </a:r>
            <a:r>
              <a:rPr sz="3300" spc="5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229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3300" spc="5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55" dirty="0">
                <a:solidFill>
                  <a:srgbClr val="FFFFFF"/>
                </a:solidFill>
                <a:latin typeface="Cambria"/>
                <a:cs typeface="Cambria"/>
              </a:rPr>
              <a:t>visualization </a:t>
            </a:r>
            <a:r>
              <a:rPr sz="3300" spc="21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3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concluded</a:t>
            </a:r>
            <a:r>
              <a:rPr sz="33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33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3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75" dirty="0">
                <a:solidFill>
                  <a:srgbClr val="FFFFFF"/>
                </a:solidFill>
                <a:latin typeface="Cambria"/>
                <a:cs typeface="Cambria"/>
              </a:rPr>
              <a:t>must</a:t>
            </a:r>
            <a:r>
              <a:rPr sz="33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25" dirty="0">
                <a:solidFill>
                  <a:srgbClr val="FFFFFF"/>
                </a:solidFill>
                <a:latin typeface="Cambria"/>
                <a:cs typeface="Cambria"/>
              </a:rPr>
              <a:t>make</a:t>
            </a:r>
            <a:r>
              <a:rPr sz="33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Cambria"/>
                <a:cs typeface="Cambria"/>
              </a:rPr>
              <a:t>strong </a:t>
            </a:r>
            <a:r>
              <a:rPr sz="3300" spc="120" dirty="0">
                <a:solidFill>
                  <a:srgbClr val="FFFFFF"/>
                </a:solidFill>
                <a:latin typeface="Cambria"/>
                <a:cs typeface="Cambria"/>
              </a:rPr>
              <a:t>strategies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3300" spc="40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mbria"/>
                <a:cs typeface="Cambria"/>
              </a:rPr>
              <a:t>minimize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33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04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3300" spc="195" dirty="0">
                <a:solidFill>
                  <a:srgbClr val="FFFFFF"/>
                </a:solidFill>
                <a:latin typeface="Cambria"/>
                <a:cs typeface="Cambria"/>
              </a:rPr>
              <a:t>improve</a:t>
            </a:r>
            <a:r>
              <a:rPr sz="3300" spc="70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9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3300" spc="70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85" dirty="0">
                <a:solidFill>
                  <a:srgbClr val="FFFFFF"/>
                </a:solidFill>
                <a:latin typeface="Cambria"/>
                <a:cs typeface="Cambria"/>
              </a:rPr>
              <a:t>company’s</a:t>
            </a:r>
            <a:r>
              <a:rPr sz="3300" spc="71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3300" spc="165" dirty="0">
                <a:solidFill>
                  <a:srgbClr val="FFFFFF"/>
                </a:solidFill>
                <a:latin typeface="Cambria"/>
                <a:cs typeface="Cambria"/>
              </a:rPr>
              <a:t>Employee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retention</a:t>
            </a:r>
            <a:r>
              <a:rPr sz="3300" spc="300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05" dirty="0">
                <a:solidFill>
                  <a:srgbClr val="FFFFFF"/>
                </a:solidFill>
                <a:latin typeface="Cambria"/>
                <a:cs typeface="Cambria"/>
              </a:rPr>
              <a:t>so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21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22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90" dirty="0">
                <a:solidFill>
                  <a:srgbClr val="FFFFFF"/>
                </a:solidFill>
                <a:latin typeface="Cambria"/>
                <a:cs typeface="Cambria"/>
              </a:rPr>
              <a:t>balance</a:t>
            </a:r>
            <a:r>
              <a:rPr sz="3300" spc="305" dirty="0">
                <a:solidFill>
                  <a:srgbClr val="FFFFFF"/>
                </a:solidFill>
                <a:latin typeface="Cambria"/>
                <a:cs typeface="Cambria"/>
              </a:rPr>
              <a:t>  </a:t>
            </a:r>
            <a:r>
              <a:rPr sz="3300" spc="12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3300" spc="185" dirty="0">
                <a:solidFill>
                  <a:srgbClr val="FFFFFF"/>
                </a:solidFill>
                <a:latin typeface="Cambria"/>
                <a:cs typeface="Cambria"/>
              </a:rPr>
              <a:t>company’s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70" dirty="0">
                <a:solidFill>
                  <a:srgbClr val="FFFFFF"/>
                </a:solidFill>
                <a:latin typeface="Cambria"/>
                <a:cs typeface="Cambria"/>
              </a:rPr>
              <a:t>growth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229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mbria"/>
                <a:cs typeface="Cambria"/>
              </a:rPr>
              <a:t>right</a:t>
            </a:r>
            <a:r>
              <a:rPr sz="33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300" spc="145" dirty="0">
                <a:solidFill>
                  <a:srgbClr val="FFFFFF"/>
                </a:solidFill>
                <a:latin typeface="Cambria"/>
                <a:cs typeface="Cambria"/>
              </a:rPr>
              <a:t>talent.</a:t>
            </a:r>
            <a:endParaRPr sz="3300" dirty="0">
              <a:latin typeface="Cambria"/>
              <a:cs typeface="Cambr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7D08D-FC45-4D8F-BA5A-BA18A741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375" y="4209477"/>
            <a:ext cx="8034025" cy="4243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6229" y="3604966"/>
            <a:ext cx="6826884" cy="444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190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46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600" b="1" spc="30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6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600" b="1" spc="170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6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600" b="1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46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600" b="1" spc="5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4600" dirty="0">
              <a:latin typeface="Cambria"/>
              <a:cs typeface="Cambria"/>
            </a:endParaRPr>
          </a:p>
          <a:p>
            <a:pPr marL="12700" marR="5080">
              <a:lnSpc>
                <a:spcPct val="119000"/>
              </a:lnSpc>
              <a:spcBef>
                <a:spcPts val="5245"/>
              </a:spcBef>
            </a:pPr>
            <a:r>
              <a:rPr sz="4200" spc="14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60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5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229" dirty="0">
                <a:solidFill>
                  <a:srgbClr val="FFFFFF"/>
                </a:solidFill>
                <a:latin typeface="Cambria"/>
                <a:cs typeface="Cambria"/>
              </a:rPr>
              <a:t>find</a:t>
            </a:r>
            <a:r>
              <a:rPr sz="4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90" dirty="0">
                <a:solidFill>
                  <a:srgbClr val="FFFFFF"/>
                </a:solidFill>
                <a:latin typeface="Cambria"/>
                <a:cs typeface="Cambria"/>
              </a:rPr>
              <a:t>out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8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4200" spc="215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4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235" dirty="0">
                <a:solidFill>
                  <a:srgbClr val="FFFFFF"/>
                </a:solidFill>
                <a:latin typeface="Cambria"/>
                <a:cs typeface="Cambria"/>
              </a:rPr>
              <a:t>hourly</a:t>
            </a:r>
            <a:r>
              <a:rPr sz="4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95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4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21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4200" spc="235" dirty="0">
                <a:solidFill>
                  <a:srgbClr val="FFFFFF"/>
                </a:solidFill>
                <a:latin typeface="Cambria"/>
                <a:cs typeface="Cambria"/>
              </a:rPr>
              <a:t>male</a:t>
            </a:r>
            <a:r>
              <a:rPr sz="4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210" dirty="0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sz="4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50" dirty="0">
                <a:solidFill>
                  <a:srgbClr val="FFFFFF"/>
                </a:solidFill>
                <a:latin typeface="Cambria"/>
                <a:cs typeface="Cambria"/>
              </a:rPr>
              <a:t>scientists </a:t>
            </a:r>
            <a:r>
              <a:rPr sz="4200" spc="229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sz="42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1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42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11</a:t>
            </a:r>
            <a:r>
              <a:rPr lang="en-US" sz="4200" spc="-1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r>
              <a:rPr sz="4200" spc="-1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r>
              <a:rPr lang="en-US" sz="4200" spc="-10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42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055" rIns="0" bIns="0" rtlCol="0">
            <a:spAutoFit/>
          </a:bodyPr>
          <a:lstStyle/>
          <a:p>
            <a:pPr marL="1111250" algn="ctr">
              <a:lnSpc>
                <a:spcPts val="6140"/>
              </a:lnSpc>
              <a:spcBef>
                <a:spcPts val="100"/>
              </a:spcBef>
            </a:pPr>
            <a:r>
              <a:rPr spc="204" dirty="0"/>
              <a:t>KPI</a:t>
            </a:r>
            <a:r>
              <a:rPr spc="130" dirty="0"/>
              <a:t> </a:t>
            </a:r>
            <a:r>
              <a:rPr dirty="0"/>
              <a:t>-</a:t>
            </a:r>
            <a:r>
              <a:rPr spc="130" dirty="0"/>
              <a:t> </a:t>
            </a:r>
            <a:r>
              <a:rPr spc="-50" dirty="0"/>
              <a:t>2</a:t>
            </a:r>
          </a:p>
          <a:p>
            <a:pPr marL="1123950" marR="5080" algn="ctr">
              <a:lnSpc>
                <a:spcPts val="5180"/>
              </a:lnSpc>
              <a:spcBef>
                <a:spcPts val="365"/>
              </a:spcBef>
            </a:pPr>
            <a:r>
              <a:rPr sz="4850" spc="270" dirty="0"/>
              <a:t>Average</a:t>
            </a:r>
            <a:r>
              <a:rPr sz="4850" spc="204" dirty="0"/>
              <a:t> </a:t>
            </a:r>
            <a:r>
              <a:rPr sz="4850" spc="275" dirty="0"/>
              <a:t>Hourly</a:t>
            </a:r>
            <a:r>
              <a:rPr sz="4850" spc="210" dirty="0"/>
              <a:t> </a:t>
            </a:r>
            <a:r>
              <a:rPr sz="4850" spc="225" dirty="0"/>
              <a:t>rate</a:t>
            </a:r>
            <a:r>
              <a:rPr sz="4850" spc="210" dirty="0"/>
              <a:t> </a:t>
            </a:r>
            <a:r>
              <a:rPr sz="4850" spc="280" dirty="0"/>
              <a:t>of</a:t>
            </a:r>
            <a:r>
              <a:rPr sz="4850" spc="210" dirty="0"/>
              <a:t> </a:t>
            </a:r>
            <a:r>
              <a:rPr sz="4850" spc="285" dirty="0"/>
              <a:t>Male</a:t>
            </a:r>
            <a:r>
              <a:rPr sz="4850" spc="210" dirty="0"/>
              <a:t> </a:t>
            </a:r>
            <a:r>
              <a:rPr sz="4850" spc="215" dirty="0"/>
              <a:t>Research </a:t>
            </a:r>
            <a:r>
              <a:rPr sz="4850" spc="200" dirty="0"/>
              <a:t>Scientist</a:t>
            </a:r>
            <a:endParaRPr sz="48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DDB6C-61CC-409E-BE39-44CC4795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305300"/>
            <a:ext cx="8517308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16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232705"/>
            <a:ext cx="145542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204" dirty="0"/>
              <a:t>KPI</a:t>
            </a:r>
            <a:r>
              <a:rPr spc="130" dirty="0"/>
              <a:t> </a:t>
            </a:r>
            <a:r>
              <a:rPr lang="en-US" dirty="0"/>
              <a:t>–</a:t>
            </a:r>
            <a:r>
              <a:rPr lang="en-US" spc="-50" dirty="0"/>
              <a:t>3 </a:t>
            </a:r>
            <a:br>
              <a:rPr lang="en-US" spc="-50" dirty="0"/>
            </a:br>
            <a:r>
              <a:rPr lang="en-US" sz="5400" b="1" spc="229" dirty="0">
                <a:solidFill>
                  <a:srgbClr val="FFFFFF"/>
                </a:solidFill>
                <a:latin typeface="Cambria"/>
                <a:cs typeface="Cambria"/>
              </a:rPr>
              <a:t>Attrition</a:t>
            </a:r>
            <a:r>
              <a:rPr lang="en-US" sz="5400" b="1" spc="204" dirty="0">
                <a:solidFill>
                  <a:srgbClr val="FFFFFF"/>
                </a:solidFill>
                <a:latin typeface="Cambria"/>
                <a:cs typeface="Cambria"/>
              </a:rPr>
              <a:t> Rate </a:t>
            </a:r>
            <a:r>
              <a:rPr lang="en-US" sz="5400" b="1" spc="215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lang="en-US" sz="5400" b="1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65" dirty="0">
                <a:solidFill>
                  <a:srgbClr val="FFFFFF"/>
                </a:solidFill>
                <a:latin typeface="Cambria"/>
                <a:cs typeface="Cambria"/>
              </a:rPr>
              <a:t>Monthly</a:t>
            </a:r>
            <a:r>
              <a:rPr lang="en-US" sz="5400" b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70" dirty="0">
                <a:solidFill>
                  <a:srgbClr val="FFFFFF"/>
                </a:solidFill>
                <a:latin typeface="Cambria"/>
                <a:cs typeface="Cambria"/>
              </a:rPr>
              <a:t>Income</a:t>
            </a:r>
            <a:r>
              <a:rPr lang="en-US" sz="5400" b="1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5400" b="1" spc="210" dirty="0">
                <a:solidFill>
                  <a:srgbClr val="FFFFFF"/>
                </a:solidFill>
                <a:latin typeface="Cambria"/>
                <a:cs typeface="Cambria"/>
              </a:rPr>
              <a:t>Stats</a:t>
            </a:r>
            <a:br>
              <a:rPr lang="en-US" sz="5400" dirty="0">
                <a:latin typeface="Cambria"/>
                <a:cs typeface="Cambria"/>
              </a:rPr>
            </a:b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323444" y="3162300"/>
            <a:ext cx="9035332" cy="63107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0"/>
              </a:spcBef>
            </a:pPr>
            <a:r>
              <a:rPr sz="4100" b="1" spc="16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4100" b="1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r>
              <a:rPr sz="410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b="1" spc="4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lang="en-US" sz="4100" b="1" spc="4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584200" indent="-571500">
              <a:lnSpc>
                <a:spcPct val="100000"/>
              </a:lnSpc>
              <a:spcBef>
                <a:spcPts val="525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mbria"/>
                <a:cs typeface="Cambria"/>
              </a:rPr>
              <a:t>This chart highlights that employees in the ₹6k–₹9k monthly income bracket exhibit the highest attrition rate compared to other income groups. Interestingly, employees earning less than ₹3k or more than ₹9k have lower attrition rates, suggesting that mid-income earners are more dissatisfied or have better alternative opportunities.</a:t>
            </a:r>
            <a:endParaRPr sz="36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9874B-82C5-4112-8456-BF2EE8EE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87" y="4762500"/>
            <a:ext cx="7530081" cy="40891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C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0788" y="3228838"/>
              <a:ext cx="4781549" cy="3143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07264" y="751670"/>
            <a:ext cx="207327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195" dirty="0"/>
              <a:t>KPI</a:t>
            </a:r>
            <a:r>
              <a:rPr sz="5100" spc="130" dirty="0"/>
              <a:t> </a:t>
            </a:r>
            <a:r>
              <a:rPr sz="5100" dirty="0"/>
              <a:t>-</a:t>
            </a:r>
            <a:r>
              <a:rPr sz="5100" spc="135" dirty="0"/>
              <a:t> </a:t>
            </a:r>
            <a:r>
              <a:rPr sz="5100" spc="-60" dirty="0"/>
              <a:t>4</a:t>
            </a:r>
            <a:endParaRPr sz="5100"/>
          </a:p>
        </p:txBody>
      </p:sp>
      <p:grpSp>
        <p:nvGrpSpPr>
          <p:cNvPr id="7" name="object 7"/>
          <p:cNvGrpSpPr/>
          <p:nvPr/>
        </p:nvGrpSpPr>
        <p:grpSpPr>
          <a:xfrm>
            <a:off x="753892" y="3993637"/>
            <a:ext cx="142875" cy="3409950"/>
            <a:chOff x="753892" y="3993637"/>
            <a:chExt cx="142875" cy="3409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92" y="3993637"/>
              <a:ext cx="142875" cy="142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92" y="7260711"/>
              <a:ext cx="142875" cy="1428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36392" y="1448900"/>
            <a:ext cx="15327630" cy="7526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00580">
              <a:lnSpc>
                <a:spcPct val="100000"/>
              </a:lnSpc>
              <a:spcBef>
                <a:spcPts val="110"/>
              </a:spcBef>
            </a:pPr>
            <a:r>
              <a:rPr sz="4550" b="1" spc="260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455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45" dirty="0">
                <a:solidFill>
                  <a:srgbClr val="FFFFFF"/>
                </a:solidFill>
                <a:latin typeface="Cambria"/>
                <a:cs typeface="Cambria"/>
              </a:rPr>
              <a:t>Working</a:t>
            </a:r>
            <a:r>
              <a:rPr sz="455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4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455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6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455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54" dirty="0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sz="4550" b="1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1" spc="229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endParaRPr sz="455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965"/>
              </a:spcBef>
            </a:pPr>
            <a:r>
              <a:rPr sz="3800" b="1" spc="150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3800" b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1" spc="25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3800" b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1" spc="140" dirty="0">
                <a:solidFill>
                  <a:srgbClr val="FFFFFF"/>
                </a:solidFill>
                <a:latin typeface="Cambria"/>
                <a:cs typeface="Cambria"/>
              </a:rPr>
              <a:t>KPI</a:t>
            </a:r>
            <a:r>
              <a:rPr sz="3800" b="1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1" spc="-25" dirty="0">
                <a:solidFill>
                  <a:srgbClr val="FFFFFF"/>
                </a:solidFill>
                <a:latin typeface="Cambria"/>
                <a:cs typeface="Cambria"/>
              </a:rPr>
              <a:t>4:</a:t>
            </a:r>
            <a:endParaRPr sz="3800" dirty="0">
              <a:latin typeface="Cambria"/>
              <a:cs typeface="Cambria"/>
            </a:endParaRPr>
          </a:p>
          <a:p>
            <a:pPr marL="663575" marR="7076440">
              <a:lnSpc>
                <a:spcPts val="3679"/>
              </a:lnSpc>
              <a:spcBef>
                <a:spcPts val="3645"/>
              </a:spcBef>
            </a:pP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5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Cambria"/>
                <a:cs typeface="Cambria"/>
              </a:rPr>
              <a:t>see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Cambria"/>
                <a:cs typeface="Cambria"/>
              </a:rPr>
              <a:t>average </a:t>
            </a:r>
            <a:r>
              <a:rPr sz="3600" spc="200" dirty="0">
                <a:solidFill>
                  <a:srgbClr val="FFFFFF"/>
                </a:solidFill>
                <a:latin typeface="Cambria"/>
                <a:cs typeface="Cambria"/>
              </a:rPr>
              <a:t>working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3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Cambria"/>
                <a:cs typeface="Cambria"/>
              </a:rPr>
              <a:t>software </a:t>
            </a:r>
            <a:r>
              <a:rPr sz="3600" spc="200" dirty="0">
                <a:solidFill>
                  <a:srgbClr val="FFFFFF"/>
                </a:solidFill>
                <a:latin typeface="Cambria"/>
                <a:cs typeface="Cambria"/>
              </a:rPr>
              <a:t>department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15" dirty="0">
                <a:solidFill>
                  <a:srgbClr val="FFFFFF"/>
                </a:solidFill>
                <a:latin typeface="Cambria"/>
                <a:cs typeface="Cambria"/>
              </a:rPr>
              <a:t>high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10" dirty="0">
                <a:solidFill>
                  <a:srgbClr val="FFFFFF"/>
                </a:solidFill>
                <a:latin typeface="Cambria"/>
                <a:cs typeface="Cambria"/>
              </a:rPr>
              <a:t>compared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Cambria"/>
                <a:cs typeface="Cambria"/>
              </a:rPr>
              <a:t>rest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Cambria"/>
                <a:cs typeface="Cambria"/>
              </a:rPr>
              <a:t>departments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lowest </a:t>
            </a:r>
            <a:r>
              <a:rPr sz="3600" spc="1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sz="3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Cambria"/>
                <a:cs typeface="Cambria"/>
              </a:rPr>
              <a:t>&amp; </a:t>
            </a:r>
            <a:r>
              <a:rPr sz="3600" spc="204" dirty="0">
                <a:solidFill>
                  <a:srgbClr val="FFFFFF"/>
                </a:solidFill>
                <a:latin typeface="Cambria"/>
                <a:cs typeface="Cambria"/>
              </a:rPr>
              <a:t>Development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00" dirty="0">
                <a:solidFill>
                  <a:srgbClr val="FFFFFF"/>
                </a:solidFill>
                <a:latin typeface="Cambria"/>
                <a:cs typeface="Cambria"/>
              </a:rPr>
              <a:t>Department.</a:t>
            </a:r>
            <a:endParaRPr sz="3600" dirty="0">
              <a:latin typeface="Cambria"/>
              <a:cs typeface="Cambria"/>
            </a:endParaRPr>
          </a:p>
          <a:p>
            <a:pPr marL="663575" marR="7033895">
              <a:lnSpc>
                <a:spcPts val="3679"/>
              </a:lnSpc>
              <a:spcBef>
                <a:spcPts val="3645"/>
              </a:spcBef>
            </a:pP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5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36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Cambria"/>
                <a:cs typeface="Cambria"/>
              </a:rPr>
              <a:t>conclude </a:t>
            </a:r>
            <a:r>
              <a:rPr sz="3600" spc="15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3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04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3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200" dirty="0">
                <a:solidFill>
                  <a:srgbClr val="FFFFFF"/>
                </a:solidFill>
                <a:latin typeface="Cambria"/>
                <a:cs typeface="Cambria"/>
              </a:rPr>
              <a:t>working</a:t>
            </a:r>
            <a:r>
              <a:rPr sz="3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36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endParaRPr sz="3600" dirty="0">
              <a:latin typeface="Cambria"/>
              <a:cs typeface="Cambria"/>
            </a:endParaRPr>
          </a:p>
          <a:p>
            <a:pPr marL="663575">
              <a:lnSpc>
                <a:spcPts val="3329"/>
              </a:lnSpc>
            </a:pPr>
            <a:r>
              <a:rPr sz="3600" spc="204" dirty="0">
                <a:solidFill>
                  <a:srgbClr val="FFFFFF"/>
                </a:solidFill>
                <a:latin typeface="Cambria"/>
                <a:cs typeface="Cambria"/>
              </a:rPr>
              <a:t>approximately</a:t>
            </a:r>
            <a:r>
              <a:rPr sz="3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3600" spc="16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3600" dirty="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sz="3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9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Cambria"/>
                <a:cs typeface="Cambria"/>
              </a:rPr>
              <a:t>all</a:t>
            </a:r>
            <a:r>
              <a:rPr sz="36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3600" dirty="0">
              <a:latin typeface="Cambria"/>
              <a:cs typeface="Cambria"/>
            </a:endParaRPr>
          </a:p>
          <a:p>
            <a:pPr marL="663575">
              <a:lnSpc>
                <a:spcPts val="4000"/>
              </a:lnSpc>
            </a:pPr>
            <a:r>
              <a:rPr sz="3600" spc="175" dirty="0">
                <a:solidFill>
                  <a:srgbClr val="FFFFFF"/>
                </a:solidFill>
                <a:latin typeface="Cambria"/>
                <a:cs typeface="Cambria"/>
              </a:rPr>
              <a:t>departments.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CED492-1A54-47B4-81D9-9B26E9DA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726" y="3871910"/>
            <a:ext cx="7493972" cy="454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888</Words>
  <Application>Microsoft Office PowerPoint</Application>
  <PresentationFormat>Custom</PresentationFormat>
  <Paragraphs>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Cambria</vt:lpstr>
      <vt:lpstr>Georgia</vt:lpstr>
      <vt:lpstr>Trebuchet MS</vt:lpstr>
      <vt:lpstr>Office Theme</vt:lpstr>
      <vt:lpstr>HR  ANALYTICS Employee Retention</vt:lpstr>
      <vt:lpstr>Agenda</vt:lpstr>
      <vt:lpstr>Introduction</vt:lpstr>
      <vt:lpstr>Problem Statement- KPI’s</vt:lpstr>
      <vt:lpstr>Business Objective</vt:lpstr>
      <vt:lpstr>KPI - 1</vt:lpstr>
      <vt:lpstr>KPI - 2 Average Hourly rate of Male Research Scientist</vt:lpstr>
      <vt:lpstr>KPI –3  Attrition Rate Vs Monthly Income Stats </vt:lpstr>
      <vt:lpstr>KPI - 4</vt:lpstr>
      <vt:lpstr>KPI - 5 Job Role Vs Work Life Balance for Total Employees  </vt:lpstr>
      <vt:lpstr>KPI –3  Attrition Rate Vs Year Since Last Promotion </vt:lpstr>
      <vt:lpstr>SQL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project.pptx</dc:title>
  <dc:creator>Shashank Pattar</dc:creator>
  <cp:keywords>DAGCLn61KQ0,BAEwdhABV40</cp:keywords>
  <cp:lastModifiedBy>utkarsha pazare</cp:lastModifiedBy>
  <cp:revision>11</cp:revision>
  <dcterms:created xsi:type="dcterms:W3CDTF">2025-06-17T05:44:43Z</dcterms:created>
  <dcterms:modified xsi:type="dcterms:W3CDTF">2025-06-21T11:25:19Z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2024-05-14T00:00:00Z</vt:filetime>
  </property>
  <property fmtid="{D5CDD505-2E9C-101B-9397-08002B2CF9AE}" pid="3" name="Creator">
    <vt:lpwstr>Canva</vt:lpwstr>
  </property>
  <property fmtid="{D5CDD505-2E9C-101B-9397-08002B2CF9AE}" pid="4" name="LastSaved">
    <vt:filetime>2025-06-17T00:00:00Z</vt:filetime>
  </property>
  <property fmtid="{D5CDD505-2E9C-101B-9397-08002B2CF9AE}" pid="5" name="Producer">
    <vt:lpwstr>Canva</vt:lpwstr>
  </property>
</Properties>
</file>